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1"/>
    <p:sldMasterId id="2147483657" r:id="rId2"/>
  </p:sldMasterIdLst>
  <p:notesMasterIdLst>
    <p:notesMasterId r:id="rId3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9" r:id="rId34"/>
  </p:sldIdLst>
  <p:sldSz cx="12192000" cy="6858000"/>
  <p:notesSz cx="6858000" cy="1952625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Helvetica Neue" panose="020B060402020202020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77248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news-room/fact-sheets/detail/soil-transmitted-helminth-infections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8" name="Google Shape;58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4738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5537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013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Najstarsze znalezione szczątki pasożytów pochodzą z północnego Chile, z ok. 5900 r. p.n.e. </a:t>
            </a: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Pasożyty znane są jeszcze z czasów starożytnych. Są one wspominane w dziełach Hipokratesa (460-375 p.n.e.), Arystotelesa (384-322 p.n.e.), Awicenny i innych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starożytnych autorów. Arystoteles opisał przypadki pasożytów takich jak glista ludzka, tasiemiec i enterobius występujących u świń. Hipokrates po raz pierwszy zaproponował termin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"helmins ", od którego pochodzi słowo "helminty". Ibn Sina (Awicenna) opisał problemy, występujące u zwierząt dotkniętych infekcją pasożytniczą i szukał sposobów umożliwiających ich wyleczenie.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Wynalezienie mikroskopu w XVII wieku przez holenderskiego badacza Antoniego van Leeuwenhoka otworzyło nową erę w historii biologii i dało początki dziedzinie mikrobiologii oraz szczegółowym badaniom różnorodnych mikroorganizmów, w tym pasożytów.  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Dzięki temu naukowcy zaczęli poszukiwania skutecznych metod walki z pasożytami i stosować w praktyce te najbardziej skuteczne.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19136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2" name="Google Shape;272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Przez wiele lat naukowcy szukali skutecznej metody walki z pasożytami. W tym celu badali właściwości różnych gatunków roślin w poszukiwaniu naturalnych sposobów zwalczania i ochrony przed helmintami.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 rezultacie rośliny o najbardziej skutecznym działaniu zostały wybrane metodą prób i błędów. Na podstawie wielu przeprowadzonych badań udało się udowodnić, że poszczególne części tej samej rośliny (pąki, owoce, liście, korzeń) mogą wykazywać zróżnicowane działanie przeciwpasożytnicze.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496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35866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19656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6" name="Google Shape;336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200">
                <a:solidFill>
                  <a:schemeClr val="dk1"/>
                </a:solidFill>
              </a:rPr>
              <a:t>Obecność pasożytów negatywnie wpływa na organizm gospodarza, obniżając pH, zwiększając ilość patogennej mikroflory i osłabiając układ odpornościowy. Aby zwalczyć konsekwencje infekcji pasożytniczej należy oczyścić organizm z toksyn i zadbać o odbudowę pożytecznej mikroflory bakteryjnej.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</a:rPr>
              <a:t>Co ciekawe, obecność pasożytów może łagodzić procesy alergiczne, dlatego podczas stosowania programu mogą wystąpić typowe objawy uczulenia.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005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3" name="Google Shape;363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Kompleks antypasożytniczy</a:t>
            </a:r>
            <a:r>
              <a:rPr lang="en-US"/>
              <a:t> o szerokim spektrum działania na bazie 12 ekstraktów roślinnych o właściwościach przeciwpasożytniczych. Chroni błonę śluzową jelit i wspomaga detoksykację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organizmu. 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WYCIĄG Z LIŚCI CZARNEGO ORZECHA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Zawiera taniny i glikozydy pomagające zwalczyć obecność pasożytów takich jak giardia, zarodziec, Candida. Wyciąg wspomaga również prawidłowe funkcjonowanie jelit - rozluźnia mięśnie gładkie i zmniejsza podrażnienia błon śluzowych, przyspieszając proces ich gojenia.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EKSTRAKT Z KORZENIA GORYCZKI</a:t>
            </a:r>
            <a:r>
              <a:rPr lang="en-US"/>
              <a:t>  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US"/>
              <a:t>Źródło gencjopikryny, czyli substancji chemicznej zapobiegającej działalności jednego z najbardziej niebezpiecznych pasożytów - psiej glisty we wczesnym stadium jej rozwoju. 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EKSTRAKT Z OWOCÓW PAPRYKI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Zawiera piperynę, która posiada właściwości antyseptyczne. Jest szczególnie skuteczny w walce z bakteriami z rodzaju Nelisobasteg i grzybami z rodzaju Candida.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EKSTRAKT Z TYMIANKU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Źródło tymolu, charakteryzującego się wyjątkowością skutecznością w walce z egzotycznymi gatunkami pasożytów: ancylostoma i necator.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EKSTRAKT CZOSNKU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Zwiększa odporność organizmu, pomaga przy różnych problemach zdrowotnych, w tym infekcjach pasożytniczych.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WYCIĄG Z KWIATÓW RUMIANKU</a:t>
            </a: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Rumianek charakteryzuje się właściwościami antypasożytniczymi i antypierwotniakowymi,  pomaga zwalczyć obecność pasożytów takich jak enterobiusy, Ascarididae, anisakioza, tasiemiec nieuzbrojony, giardia.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0166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76" name="Google Shape;376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Korzeń łopianu jest znanym środkiem </a:t>
            </a:r>
            <a:r>
              <a:rPr lang="en-US" sz="1200"/>
              <a:t>wspomagającym oczyszczanie </a:t>
            </a:r>
            <a:r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organizmu. Zawarte w nim substancje aktywne </a:t>
            </a:r>
            <a:r>
              <a:rPr lang="en-US" sz="1200"/>
              <a:t>regulują</a:t>
            </a:r>
            <a:r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 pracy wątroby, pęcherzyka żółciowego i trzustki, wspomagają odbudowę tkanki przewodu pokarmowego i normalizują poziom cholesterolu.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91279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89" name="Google Shape;389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Synergiczny kompleks na bazie organicznej siarki, witaminy C i biotyny, uczestniczących w formowaniu niezbędnych białek,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tkanki łącznej kolagenu i keratyny, które utrzymują elastyczność stawów, chrząstek, więzadeł, skóry oraz wzmacniają strukturę włosów i paznokci. MSM poprawia przepływ substancji odżywczych do tkanki mięśniowej, komórek skóry, stawów, chrząstek, a także zmniejsza wrażliwość organizmu na alergeny.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25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" name="Google Shape;6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Według Światowej Organizacji Zdrowia</a:t>
            </a:r>
            <a:r>
              <a:rPr lang="en-US"/>
              <a:t>: 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/>
              <a:t>na całym świecie jest ponad 1,5 miliarda ludzi jest zarażonych pasożytami. (</a:t>
            </a:r>
            <a:r>
              <a:rPr lang="en-US" u="sng">
                <a:solidFill>
                  <a:schemeClr val="hlink"/>
                </a:solidFill>
                <a:hlinkClick r:id="rId3"/>
              </a:rPr>
              <a:t>https://www.who.int/news-room/fact-sheets/detail/soil-transmitted-helminth-infections</a:t>
            </a:r>
            <a:r>
              <a:rPr lang="en-US"/>
              <a:t>). Stan na marzec 2019 roku. To oznacza, że co piąta osoba na świecie jest dotknięta infekcją pasożytniczą.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/>
              <a:t>W Rosji zarejestrowanych jest około 2 milionów przypadków występowania różnorodnych pasożytów. Najczęściej atakują one dzieci (1 270 osób na 100 000 mieszkańców w 2014 roku). 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/>
              <a:t>Według statystyk medycznych w Ukrainie odnotowuje się rocznie 300-400 tysięcy przypadków infekcji pasożytniczych, z czego 80% wśród dzieci. 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/>
              <a:t>W 2015 roku w Kazachstanie zarejestrowano około 17 500 przypadków zarażenia pasożytami (443 osób na 100 000 mieszkańców).  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/>
              <a:t>** Rzeczywisty poziom zainfekowania populacji jest kilkakrotnie wyższy z powodu często bezobjawowego przebiegu choroby.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1849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1" name="Google Shape;401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SUPER-FLORA </a:t>
            </a:r>
            <a:r>
              <a:rPr lang="en-US" sz="1200"/>
              <a:t>to kompleks</a:t>
            </a:r>
            <a:r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 probiotyków</a:t>
            </a:r>
            <a:r>
              <a:rPr lang="en-US" sz="1200">
                <a:solidFill>
                  <a:schemeClr val="dk1"/>
                </a:solidFill>
              </a:rPr>
              <a:t>: lactobacillus acidophilus, bifidobacterium longum i probiotyku inuliny</a:t>
            </a:r>
            <a:r>
              <a:rPr lang="en-US" sz="1200" b="0" i="0" u="none" strike="noStrike" cap="none">
                <a:latin typeface="Arial"/>
                <a:ea typeface="Arial"/>
                <a:cs typeface="Arial"/>
                <a:sym typeface="Arial"/>
              </a:rPr>
              <a:t>, które są naturalnym składnikiem ludzkiej mikroflory jelitowej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269520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13" name="Google Shape;41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Prawidłowe nawodnienie jest podstawą każdego programu zdrowotnego.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Coral-Mine to produkt na bazie reliktowego koralowca z Morza Japońskiego, przeznaczony do wzbogacania wody pitnej w wapń i magnez oraz do poprawy jej jakości i smaku.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Szkielet koralowca jest związkiem soli mineralnych, między innymi wapnia, magnezu, potasu, sodu, żelaza, fosforu, siarki, krzemu, chromu, manganu i cynku.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Tak bogaty zestaw soli naturalnych wpływa na regulację równowagi mineralnej w organizmie, normalizując w ten sposób funkcjonowanie wszystkich narządów.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Saszetka Coral-Mine umieszczona w wodzie wzbogaca ją o cenne minerały, jednocześnie poprawiając jej stan fizjologiczny.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36246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54031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77953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c7b5d642f_0_12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8c7b5d642f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146447"/>
            <a:ext cx="4572300" cy="73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6626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8c7b5d642f_0_124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g8c7b5d642f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146447"/>
            <a:ext cx="4572300" cy="73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88213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8c7b5d642f_0_173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g8c7b5d642f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146447"/>
            <a:ext cx="4572300" cy="73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7139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8c7b5d642f_0_223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g8c7b5d642f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76538" y="146050"/>
            <a:ext cx="1304925" cy="73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0176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8c7b5d642f_0_269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g8c7b5d642f_0_2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776538" y="146050"/>
            <a:ext cx="1304925" cy="733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914017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8c7b5d642f_0_316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g8c7b5d642f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146447"/>
            <a:ext cx="4572300" cy="73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566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8719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8c7b5d642f_0_362:notes"/>
          <p:cNvSpPr txBox="1">
            <a:spLocks noGrp="1"/>
          </p:cNvSpPr>
          <p:nvPr>
            <p:ph type="body" idx="1"/>
          </p:nvPr>
        </p:nvSpPr>
        <p:spPr>
          <a:xfrm>
            <a:off x="685800" y="927497"/>
            <a:ext cx="5486400" cy="878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8c7b5d642f_0_3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146447"/>
            <a:ext cx="4572300" cy="732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317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35968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8dcf84d3a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94" name="Google Shape;594;g8dcf84d3a6_2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836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2823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7" name="Google Shape;107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 jaki sposób pasożyty przedostają się do ludzkiego organizmu?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Brudne ręce.</a:t>
            </a:r>
            <a:r>
              <a:rPr lang="en-US"/>
              <a:t> Do zarażenia pasożytami może dojść nie tylko w wyniku nieprawidłowej higieny, ale również poprzez kontakt z dłońmi sprzedawców, pracowników gastronomii itp.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Miejsca publiczne</a:t>
            </a:r>
            <a:r>
              <a:rPr lang="en-US"/>
              <a:t> - skupiskiem pasożytów są poręcze w środkach transportu, klamki od drzwi, numerki w teatrach i restauracjach.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Pieniądze</a:t>
            </a:r>
            <a:r>
              <a:rPr lang="en-US"/>
              <a:t> są prawdziwą " skarbnicą" pasożytów i ich larw.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Skażona żywność</a:t>
            </a:r>
            <a:r>
              <a:rPr lang="en-US"/>
              <a:t> - do zarażenia pasożytami może dojść w wyniku spożywania niemytych owoców i warzyw, niedogotowanego lub surowego mięsa i ryb, niewłaściwie ugotowanego kawioru.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Owady. </a:t>
            </a:r>
            <a:r>
              <a:rPr lang="en-US"/>
              <a:t>Insekty mogą przenosić larwy pasożytów po uprzednim kontakcie z zakażonym organizmem. Natomiast muchy przenoszą jaja pasożytów na swoich ssawkach na spożywane przez ludzi produkty spożywcze.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Otwarte zbiorniki wodne. </a:t>
            </a:r>
            <a:r>
              <a:rPr lang="en-US"/>
              <a:t>Podczas kąpieli larwy pasożytów przenikają przez błonę śluzową do ludzkiego organizmu. Skażona woda może również przypadkowo przedostać się do jamy ustnej.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Niefiltrowana woda</a:t>
            </a:r>
            <a:r>
              <a:rPr lang="en-US"/>
              <a:t>. W chlorowanej wodzie z kranu często występują jaja różnych pasożytów. 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 b="1"/>
              <a:t>Zwierzęta domowe.</a:t>
            </a:r>
            <a:r>
              <a:rPr lang="en-US"/>
              <a:t> Sierść zwierząt jest nośnikiem jaj pasożytów. Jajka entorobiusów, które wypadły ze zwierzęcej sierści są w stanie przetrwać nawet do 6 miesięcy, a poprzez kurz, zabawki, dywany, ciało, pościel i ręce przedostają się do przewodu pokarmowego. Oddychając pies rozsiewa jaja pasożytów nawet na odległość do 5 metrów (kot - do 3 metrów). Natomiast wysuszony zwierzęcy kał zawierający jaja pasożytów jest roznoszony przez wiatr, a następnie wdychany przez człowieka razem z kurzem.</a:t>
            </a:r>
            <a:endParaRPr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SzPts val="1200"/>
              <a:buFont typeface="Noto Sans Symbols"/>
              <a:buChar char="●"/>
            </a:pPr>
            <a:r>
              <a:rPr lang="en-US"/>
              <a:t>Jaja wielu gatunków pasożytów często występują również na produktach sprzedawanych na bazarach (np na ciastkach, owocach i warzywach sprzedawanych na wagę).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18623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42097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0" name="Google Shape;15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Z założenia sok żołądkowy niszczy jaja glist i innych gatunków pasożytów.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2147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PASOŻYTY to organizmy, które żyją na zewnątrz lub wewnątrz innego organizmu (żywiciela), pozyskując od niego składniki odżywcze. Gospodarz nie czerpie żadnych korzyści z takiej formy współżycia, a co więcej, w wyniku obecności pasożytów dochodzi do uszkodzenia tkanek i ogólnego wyczerpania organizmu.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Helmintozy są grupą najczęściej występujących chorób pasożytniczych.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76759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087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" type="tx">
  <p:cSld name="TITLE_AND_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63986" y="6224244"/>
            <a:ext cx="273615" cy="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63986" y="6224244"/>
            <a:ext cx="273615" cy="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" name="Google Shape;15;p4"/>
          <p:cNvSpPr txBox="1">
            <a:spLocks noGrp="1"/>
          </p:cNvSpPr>
          <p:nvPr>
            <p:ph type="title"/>
          </p:nvPr>
        </p:nvSpPr>
        <p:spPr>
          <a:xfrm>
            <a:off x="1046784" y="400558"/>
            <a:ext cx="100983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1486661" y="3360546"/>
            <a:ext cx="92187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2pPr>
            <a:lvl3pPr marL="1371600" lvl="2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3pPr>
            <a:lvl4pPr marL="1828800" lvl="3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4pPr>
            <a:lvl5pPr marL="2286000" lvl="4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5pPr>
            <a:lvl6pPr marL="2743200" lvl="5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6pPr>
            <a:lvl7pPr marL="3200400" lvl="6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7pPr>
            <a:lvl8pPr marL="3657600" lvl="7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8pPr>
            <a:lvl9pPr marL="4114800" lvl="8" indent="-228600" algn="l" rtl="0">
              <a:spcBef>
                <a:spcPts val="100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obj">
  <p:cSld name="OBJECT">
    <p:bg>
      <p:bgPr>
        <a:solidFill>
          <a:schemeClr val="lt1"/>
        </a:solid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6"/>
          <p:cNvSpPr txBox="1">
            <a:spLocks noGrp="1"/>
          </p:cNvSpPr>
          <p:nvPr>
            <p:ph type="ctrTitle"/>
          </p:nvPr>
        </p:nvSpPr>
        <p:spPr>
          <a:xfrm>
            <a:off x="1120241" y="536270"/>
            <a:ext cx="99516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7"/>
          <p:cNvSpPr txBox="1">
            <a:spLocks noGrp="1"/>
          </p:cNvSpPr>
          <p:nvPr>
            <p:ph type="title"/>
          </p:nvPr>
        </p:nvSpPr>
        <p:spPr>
          <a:xfrm>
            <a:off x="1046784" y="400558"/>
            <a:ext cx="100983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1"/>
          </p:nvPr>
        </p:nvSpPr>
        <p:spPr>
          <a:xfrm>
            <a:off x="1486661" y="3360546"/>
            <a:ext cx="92187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dk1"/>
                </a:solidFill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046784" y="400558"/>
            <a:ext cx="100983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1843785" y="1871217"/>
            <a:ext cx="3705300" cy="4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F795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959088" y="1856994"/>
            <a:ext cx="255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1" i="0">
                <a:solidFill>
                  <a:srgbClr val="F7954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1046784" y="400558"/>
            <a:ext cx="100983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3986" y="6224244"/>
            <a:ext cx="273615" cy="26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5" tIns="45675" rIns="45675" bIns="456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046784" y="400558"/>
            <a:ext cx="100983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486661" y="3360546"/>
            <a:ext cx="9218700" cy="1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4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jp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1"/>
          <p:cNvSpPr/>
          <p:nvPr/>
        </p:nvSpPr>
        <p:spPr>
          <a:xfrm>
            <a:off x="647700" y="930701"/>
            <a:ext cx="6797100" cy="25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Parashield </a:t>
            </a:r>
            <a:endParaRPr sz="6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Parashield </a:t>
            </a:r>
            <a:endParaRPr sz="6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1"/>
          <p:cNvSpPr/>
          <p:nvPr/>
        </p:nvSpPr>
        <p:spPr>
          <a:xfrm>
            <a:off x="647700" y="3812687"/>
            <a:ext cx="50817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2800"/>
              <a:buFont typeface="Helvetica Neue"/>
              <a:buNone/>
            </a:pPr>
            <a:r>
              <a:rPr lang="en-US"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US" sz="2800" b="1" i="0" u="none" strike="noStrike" cap="none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straży Twojego zdrowia!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" name="Google Shape;6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975" y="839481"/>
            <a:ext cx="7625297" cy="37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3400" y="3508900"/>
            <a:ext cx="2798375" cy="27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0"/>
          <p:cNvSpPr/>
          <p:nvPr/>
        </p:nvSpPr>
        <p:spPr>
          <a:xfrm>
            <a:off x="263914" y="626426"/>
            <a:ext cx="10939912" cy="6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0"/>
          <p:cNvSpPr/>
          <p:nvPr/>
        </p:nvSpPr>
        <p:spPr>
          <a:xfrm>
            <a:off x="2265363" y="3297237"/>
            <a:ext cx="1695452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ŻYWIĄ SIĘ</a:t>
            </a:r>
            <a:endParaRPr sz="1800" b="1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0"/>
          <p:cNvSpPr/>
          <p:nvPr/>
        </p:nvSpPr>
        <p:spPr>
          <a:xfrm>
            <a:off x="7489825" y="3136899"/>
            <a:ext cx="15589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ZATRUWAJĄ ORGANIZM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20"/>
          <p:cNvSpPr/>
          <p:nvPr/>
        </p:nvSpPr>
        <p:spPr>
          <a:xfrm>
            <a:off x="2265362" y="3887787"/>
            <a:ext cx="3594103" cy="58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Pasożyty wysysają substancje odżywcze gospodarza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20"/>
          <p:cNvSpPr/>
          <p:nvPr/>
        </p:nvSpPr>
        <p:spPr>
          <a:xfrm>
            <a:off x="7485063" y="3887787"/>
            <a:ext cx="3187702" cy="337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Wydzielają trujące enzymy</a:t>
            </a:r>
            <a:endParaRPr/>
          </a:p>
        </p:txBody>
      </p:sp>
      <p:sp>
        <p:nvSpPr>
          <p:cNvPr id="227" name="Google Shape;227;p20"/>
          <p:cNvSpPr/>
          <p:nvPr/>
        </p:nvSpPr>
        <p:spPr>
          <a:xfrm>
            <a:off x="2255838" y="4864099"/>
            <a:ext cx="2238377" cy="82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Alergia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Infekcje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Bezsenność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20"/>
          <p:cNvSpPr/>
          <p:nvPr/>
        </p:nvSpPr>
        <p:spPr>
          <a:xfrm>
            <a:off x="7512050" y="4864099"/>
            <a:ext cx="3303588" cy="82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Zatrucie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Nieprawidłowe funkcjonowanie narządów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59856" y="2334854"/>
            <a:ext cx="730250" cy="75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14956" y="2401529"/>
            <a:ext cx="612777" cy="635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0"/>
          <p:cNvCxnSpPr/>
          <p:nvPr/>
        </p:nvCxnSpPr>
        <p:spPr>
          <a:xfrm rot="10800000" flipH="1">
            <a:off x="2347595" y="4425949"/>
            <a:ext cx="2" cy="388941"/>
          </a:xfrm>
          <a:prstGeom prst="straightConnector1">
            <a:avLst/>
          </a:prstGeom>
          <a:noFill/>
          <a:ln w="25400" cap="flat" cmpd="sng">
            <a:solidFill>
              <a:srgbClr val="FD962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2" name="Google Shape;232;p20"/>
          <p:cNvCxnSpPr/>
          <p:nvPr/>
        </p:nvCxnSpPr>
        <p:spPr>
          <a:xfrm rot="10800000" flipH="1">
            <a:off x="7583080" y="4238864"/>
            <a:ext cx="14379" cy="561828"/>
          </a:xfrm>
          <a:prstGeom prst="straightConnector1">
            <a:avLst/>
          </a:prstGeom>
          <a:noFill/>
          <a:ln w="25400" cap="flat" cmpd="sng">
            <a:solidFill>
              <a:srgbClr val="FD962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33" name="Google Shape;233;p20"/>
          <p:cNvCxnSpPr/>
          <p:nvPr/>
        </p:nvCxnSpPr>
        <p:spPr>
          <a:xfrm flipH="1">
            <a:off x="-28577" y="3465195"/>
            <a:ext cx="1695452" cy="2"/>
          </a:xfrm>
          <a:prstGeom prst="straightConnector1">
            <a:avLst/>
          </a:prstGeom>
          <a:noFill/>
          <a:ln w="50800" cap="flat" cmpd="sng">
            <a:solidFill>
              <a:srgbClr val="FD9626"/>
            </a:solidFill>
            <a:prstDash val="solid"/>
            <a:miter lim="400000"/>
            <a:headEnd type="triangle" w="med" len="med"/>
            <a:tailEnd type="none" w="sm" len="sm"/>
          </a:ln>
        </p:spPr>
      </p:cxnSp>
      <p:cxnSp>
        <p:nvCxnSpPr>
          <p:cNvPr id="234" name="Google Shape;234;p20"/>
          <p:cNvCxnSpPr/>
          <p:nvPr/>
        </p:nvCxnSpPr>
        <p:spPr>
          <a:xfrm rot="10800000">
            <a:off x="4100512" y="3465193"/>
            <a:ext cx="3186114" cy="3"/>
          </a:xfrm>
          <a:prstGeom prst="straightConnector1">
            <a:avLst/>
          </a:prstGeom>
          <a:noFill/>
          <a:ln w="50800" cap="flat" cmpd="sng">
            <a:solidFill>
              <a:srgbClr val="FD9626"/>
            </a:solidFill>
            <a:prstDash val="solid"/>
            <a:miter lim="400000"/>
            <a:headEnd type="triangle" w="med" len="med"/>
            <a:tailEnd type="none" w="sm" len="sm"/>
          </a:ln>
        </p:spPr>
      </p:cxnSp>
      <p:sp>
        <p:nvSpPr>
          <p:cNvPr id="235" name="Google Shape;235;p20"/>
          <p:cNvSpPr/>
          <p:nvPr/>
        </p:nvSpPr>
        <p:spPr>
          <a:xfrm>
            <a:off x="709612" y="364816"/>
            <a:ext cx="101060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 ROBIĄ </a:t>
            </a:r>
            <a:r>
              <a:rPr lang="en-US"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PASOŻYTY</a:t>
            </a: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 PO PRZEDOSTANIU SIĘ DO ORGANIZMU CZŁOWIEKA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1"/>
          <p:cNvSpPr/>
          <p:nvPr/>
        </p:nvSpPr>
        <p:spPr>
          <a:xfrm>
            <a:off x="1003300" y="373219"/>
            <a:ext cx="9712325" cy="6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SKUTKI DLA ORGANIZMU</a:t>
            </a:r>
            <a:endParaRPr sz="34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p21"/>
          <p:cNvSpPr/>
          <p:nvPr/>
        </p:nvSpPr>
        <p:spPr>
          <a:xfrm>
            <a:off x="1029492" y="1309885"/>
            <a:ext cx="9659940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Larwy pasożytów mogą rozprzestrzeniać się z krwią po całym ciele i powodować: </a:t>
            </a:r>
            <a:endParaRPr/>
          </a:p>
        </p:txBody>
      </p:sp>
      <p:sp>
        <p:nvSpPr>
          <p:cNvPr id="243" name="Google Shape;243;p21"/>
          <p:cNvSpPr/>
          <p:nvPr/>
        </p:nvSpPr>
        <p:spPr>
          <a:xfrm>
            <a:off x="1127125" y="2270966"/>
            <a:ext cx="2678742" cy="170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 zapalenie otrzewnej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niedrożność jelit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zaburzenie mikroflory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kwasowość jelit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21"/>
          <p:cNvSpPr/>
          <p:nvPr/>
        </p:nvSpPr>
        <p:spPr>
          <a:xfrm>
            <a:off x="8520113" y="3943619"/>
            <a:ext cx="2784477" cy="369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zapalenie trzustki</a:t>
            </a:r>
            <a:endParaRPr sz="18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5" name="Google Shape;245;p21"/>
          <p:cNvSpPr/>
          <p:nvPr/>
        </p:nvSpPr>
        <p:spPr>
          <a:xfrm>
            <a:off x="1127125" y="4129800"/>
            <a:ext cx="2784475" cy="175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 zapalenie wątroby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akumulację toksyn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zapalenie pęcherzyka żółciowego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21"/>
          <p:cNvSpPr/>
          <p:nvPr/>
        </p:nvSpPr>
        <p:spPr>
          <a:xfrm>
            <a:off x="8513763" y="1905047"/>
            <a:ext cx="3330815" cy="1701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zapalenie płuc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uduszenie (</a:t>
            </a:r>
            <a:r>
              <a:rPr lang="en-US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 zaatakowaniu dróg oddechowych</a:t>
            </a: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ropniak opłucnej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21"/>
          <p:cNvSpPr/>
          <p:nvPr/>
        </p:nvSpPr>
        <p:spPr>
          <a:xfrm>
            <a:off x="8513763" y="4729399"/>
            <a:ext cx="2784477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deformacje płodu</a:t>
            </a:r>
            <a:endParaRPr/>
          </a:p>
        </p:txBody>
      </p:sp>
      <p:pic>
        <p:nvPicPr>
          <p:cNvPr id="248" name="Google Shape;248;p21"/>
          <p:cNvPicPr preferRelativeResize="0"/>
          <p:nvPr/>
        </p:nvPicPr>
        <p:blipFill rotWithShape="1">
          <a:blip r:embed="rId4">
            <a:alphaModFix/>
          </a:blip>
          <a:srcRect b="26507"/>
          <a:stretch/>
        </p:blipFill>
        <p:spPr>
          <a:xfrm>
            <a:off x="2882900" y="1985963"/>
            <a:ext cx="6464300" cy="4914902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1"/>
          <p:cNvSpPr/>
          <p:nvPr/>
        </p:nvSpPr>
        <p:spPr>
          <a:xfrm>
            <a:off x="8513763" y="5749368"/>
            <a:ext cx="2784477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osłabienie </a:t>
            </a:r>
            <a:r>
              <a:rPr lang="en-US" sz="18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odporności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21"/>
          <p:cNvSpPr/>
          <p:nvPr/>
        </p:nvSpPr>
        <p:spPr>
          <a:xfrm>
            <a:off x="5968998" y="3068638"/>
            <a:ext cx="233367" cy="233365"/>
          </a:xfrm>
          <a:prstGeom prst="ellipse">
            <a:avLst/>
          </a:prstGeom>
          <a:solidFill>
            <a:srgbClr val="FDE55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1" name="Google Shape;251;p21"/>
          <p:cNvCxnSpPr/>
          <p:nvPr/>
        </p:nvCxnSpPr>
        <p:spPr>
          <a:xfrm>
            <a:off x="6126162" y="3198813"/>
            <a:ext cx="2262189" cy="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sp>
        <p:nvSpPr>
          <p:cNvPr id="252" name="Google Shape;252;p21"/>
          <p:cNvSpPr/>
          <p:nvPr/>
        </p:nvSpPr>
        <p:spPr>
          <a:xfrm>
            <a:off x="6005512" y="4032248"/>
            <a:ext cx="233365" cy="233367"/>
          </a:xfrm>
          <a:prstGeom prst="ellipse">
            <a:avLst/>
          </a:prstGeom>
          <a:solidFill>
            <a:srgbClr val="FDE55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21"/>
          <p:cNvSpPr/>
          <p:nvPr/>
        </p:nvSpPr>
        <p:spPr>
          <a:xfrm>
            <a:off x="5735637" y="4367212"/>
            <a:ext cx="231779" cy="233365"/>
          </a:xfrm>
          <a:prstGeom prst="ellipse">
            <a:avLst/>
          </a:prstGeom>
          <a:solidFill>
            <a:srgbClr val="FDE55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1"/>
          <p:cNvSpPr/>
          <p:nvPr/>
        </p:nvSpPr>
        <p:spPr>
          <a:xfrm>
            <a:off x="5978523" y="3606798"/>
            <a:ext cx="233367" cy="233367"/>
          </a:xfrm>
          <a:prstGeom prst="ellipse">
            <a:avLst/>
          </a:prstGeom>
          <a:solidFill>
            <a:srgbClr val="FDE55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21"/>
          <p:cNvCxnSpPr/>
          <p:nvPr/>
        </p:nvCxnSpPr>
        <p:spPr>
          <a:xfrm>
            <a:off x="3475036" y="4483100"/>
            <a:ext cx="2330452" cy="0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256" name="Google Shape;256;p21"/>
          <p:cNvCxnSpPr/>
          <p:nvPr/>
        </p:nvCxnSpPr>
        <p:spPr>
          <a:xfrm>
            <a:off x="4364378" y="3724275"/>
            <a:ext cx="1769724" cy="0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257" name="Google Shape;257;p21"/>
          <p:cNvCxnSpPr/>
          <p:nvPr/>
        </p:nvCxnSpPr>
        <p:spPr>
          <a:xfrm>
            <a:off x="6143625" y="4154487"/>
            <a:ext cx="2330452" cy="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sp>
        <p:nvSpPr>
          <p:cNvPr id="258" name="Google Shape;258;p21"/>
          <p:cNvSpPr/>
          <p:nvPr/>
        </p:nvSpPr>
        <p:spPr>
          <a:xfrm>
            <a:off x="5999162" y="4681537"/>
            <a:ext cx="233365" cy="233365"/>
          </a:xfrm>
          <a:prstGeom prst="ellipse">
            <a:avLst/>
          </a:prstGeom>
          <a:solidFill>
            <a:srgbClr val="FDE55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21"/>
          <p:cNvCxnSpPr/>
          <p:nvPr/>
        </p:nvCxnSpPr>
        <p:spPr>
          <a:xfrm>
            <a:off x="6135688" y="4799012"/>
            <a:ext cx="2332037" cy="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sp>
        <p:nvSpPr>
          <p:cNvPr id="260" name="Google Shape;260;p21"/>
          <p:cNvSpPr/>
          <p:nvPr/>
        </p:nvSpPr>
        <p:spPr>
          <a:xfrm>
            <a:off x="6118223" y="5697537"/>
            <a:ext cx="233367" cy="233365"/>
          </a:xfrm>
          <a:prstGeom prst="ellipse">
            <a:avLst/>
          </a:prstGeom>
          <a:solidFill>
            <a:srgbClr val="FDE559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61" name="Google Shape;261;p21"/>
          <p:cNvCxnSpPr/>
          <p:nvPr/>
        </p:nvCxnSpPr>
        <p:spPr>
          <a:xfrm>
            <a:off x="6359525" y="5815012"/>
            <a:ext cx="2108202" cy="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2"/>
          <p:cNvSpPr/>
          <p:nvPr/>
        </p:nvSpPr>
        <p:spPr>
          <a:xfrm>
            <a:off x="-20640" y="4762"/>
            <a:ext cx="12233281" cy="6858001"/>
          </a:xfrm>
          <a:prstGeom prst="rect">
            <a:avLst/>
          </a:prstGeom>
          <a:solidFill>
            <a:srgbClr val="FEDE6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969" y="511055"/>
            <a:ext cx="119761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2"/>
          <p:cNvSpPr/>
          <p:nvPr/>
        </p:nvSpPr>
        <p:spPr>
          <a:xfrm>
            <a:off x="1014413" y="366403"/>
            <a:ext cx="8291511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PASOŻYTY BYŁY ZNANE JUŻ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W STAROŻYTNOŚCI</a:t>
            </a:r>
            <a:endParaRPr/>
          </a:p>
        </p:txBody>
      </p:sp>
      <p:sp>
        <p:nvSpPr>
          <p:cNvPr id="269" name="Google Shape;269;p22"/>
          <p:cNvSpPr/>
          <p:nvPr/>
        </p:nvSpPr>
        <p:spPr>
          <a:xfrm>
            <a:off x="1014233" y="2050541"/>
            <a:ext cx="6871179" cy="138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Helvetica Neue"/>
              <a:buNone/>
            </a:pPr>
            <a:r>
              <a:rPr lang="en-US" sz="2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Człowiek zawsze żył wśród pasożytów </a:t>
            </a:r>
            <a:endParaRPr sz="2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800"/>
              <a:buFont typeface="Helvetica Neue"/>
              <a:buNone/>
            </a:pPr>
            <a:r>
              <a:rPr lang="en-US" sz="2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nauczył się je zwalczać za pomocą roślin.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3"/>
          <p:cNvSpPr/>
          <p:nvPr/>
        </p:nvSpPr>
        <p:spPr>
          <a:xfrm>
            <a:off x="1003300" y="376722"/>
            <a:ext cx="9712325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ZWALCZANIE I PROFILAKTYKA</a:t>
            </a:r>
            <a:endParaRPr/>
          </a:p>
        </p:txBody>
      </p:sp>
      <p:sp>
        <p:nvSpPr>
          <p:cNvPr id="276" name="Google Shape;276;p23"/>
          <p:cNvSpPr/>
          <p:nvPr/>
        </p:nvSpPr>
        <p:spPr>
          <a:xfrm>
            <a:off x="1429998" y="1719125"/>
            <a:ext cx="9417303" cy="1752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zwiększyć stężenie składników aktywnych;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zwiększyć efektywność</a:t>
            </a:r>
            <a:r>
              <a:rPr lang="en-US" sz="1800" b="1">
                <a:solidFill>
                  <a:srgbClr val="535353"/>
                </a:solidFill>
              </a:rPr>
              <a:t> produktu</a:t>
            </a: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</p:txBody>
      </p:sp>
      <p:sp>
        <p:nvSpPr>
          <p:cNvPr id="277" name="Google Shape;277;p23"/>
          <p:cNvSpPr/>
          <p:nvPr/>
        </p:nvSpPr>
        <p:spPr>
          <a:xfrm>
            <a:off x="1100137" y="2600325"/>
            <a:ext cx="185700" cy="1842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23"/>
          <p:cNvSpPr/>
          <p:nvPr/>
        </p:nvSpPr>
        <p:spPr>
          <a:xfrm>
            <a:off x="1100137" y="3062288"/>
            <a:ext cx="185700" cy="1842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23"/>
          <p:cNvGrpSpPr/>
          <p:nvPr/>
        </p:nvGrpSpPr>
        <p:grpSpPr>
          <a:xfrm>
            <a:off x="614359" y="3773583"/>
            <a:ext cx="11209344" cy="1942910"/>
            <a:chOff x="-1" y="-1"/>
            <a:chExt cx="11209342" cy="1942909"/>
          </a:xfrm>
        </p:grpSpPr>
        <p:sp>
          <p:nvSpPr>
            <p:cNvPr id="280" name="Google Shape;280;p23"/>
            <p:cNvSpPr/>
            <p:nvPr/>
          </p:nvSpPr>
          <p:spPr>
            <a:xfrm>
              <a:off x="3810112" y="1584789"/>
              <a:ext cx="1055404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тимьян</a:t>
              </a:r>
              <a:endParaRPr/>
            </a:p>
          </p:txBody>
        </p:sp>
        <p:pic>
          <p:nvPicPr>
            <p:cNvPr id="281" name="Google Shape;281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810112" y="475803"/>
              <a:ext cx="1055405" cy="10922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734094" y="431570"/>
              <a:ext cx="1140885" cy="11807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676518" y="431204"/>
              <a:ext cx="1140887" cy="1181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2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273033" y="528719"/>
              <a:ext cx="953144" cy="9864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5" name="Google Shape;285;p23"/>
            <p:cNvSpPr/>
            <p:nvPr/>
          </p:nvSpPr>
          <p:spPr>
            <a:xfrm>
              <a:off x="5877873" y="1584789"/>
              <a:ext cx="1003961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шалфей</a:t>
              </a:r>
              <a:endParaRPr/>
            </a:p>
          </p:txBody>
        </p:sp>
        <p:sp>
          <p:nvSpPr>
            <p:cNvPr id="286" name="Google Shape;286;p23"/>
            <p:cNvSpPr/>
            <p:nvPr/>
          </p:nvSpPr>
          <p:spPr>
            <a:xfrm>
              <a:off x="1247623" y="1584789"/>
              <a:ext cx="1003962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душица</a:t>
              </a:r>
              <a:endParaRPr/>
            </a:p>
          </p:txBody>
        </p:sp>
        <p:sp>
          <p:nvSpPr>
            <p:cNvPr id="287" name="Google Shape;287;p23"/>
            <p:cNvSpPr/>
            <p:nvPr/>
          </p:nvSpPr>
          <p:spPr>
            <a:xfrm>
              <a:off x="8597030" y="1584789"/>
              <a:ext cx="1408059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ромашка</a:t>
              </a:r>
              <a:endParaRPr/>
            </a:p>
          </p:txBody>
        </p:sp>
        <p:sp>
          <p:nvSpPr>
            <p:cNvPr id="288" name="Google Shape;288;p23"/>
            <p:cNvSpPr/>
            <p:nvPr/>
          </p:nvSpPr>
          <p:spPr>
            <a:xfrm>
              <a:off x="361050" y="1584789"/>
              <a:ext cx="779833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алтей</a:t>
              </a:r>
              <a:endParaRPr/>
            </a:p>
          </p:txBody>
        </p:sp>
        <p:sp>
          <p:nvSpPr>
            <p:cNvPr id="289" name="Google Shape;289;p23"/>
            <p:cNvSpPr/>
            <p:nvPr/>
          </p:nvSpPr>
          <p:spPr>
            <a:xfrm>
              <a:off x="2358325" y="1584789"/>
              <a:ext cx="1436305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черный орех</a:t>
              </a:r>
              <a:endParaRPr/>
            </a:p>
          </p:txBody>
        </p:sp>
        <p:sp>
          <p:nvSpPr>
            <p:cNvPr id="290" name="Google Shape;290;p23"/>
            <p:cNvSpPr/>
            <p:nvPr/>
          </p:nvSpPr>
          <p:spPr>
            <a:xfrm>
              <a:off x="4881000" y="1584789"/>
              <a:ext cx="1055403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чеснок</a:t>
              </a:r>
              <a:endParaRPr/>
            </a:p>
          </p:txBody>
        </p:sp>
        <p:sp>
          <p:nvSpPr>
            <p:cNvPr id="291" name="Google Shape;291;p23"/>
            <p:cNvSpPr/>
            <p:nvPr/>
          </p:nvSpPr>
          <p:spPr>
            <a:xfrm>
              <a:off x="6915358" y="1584789"/>
              <a:ext cx="1870634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тысячелистник</a:t>
              </a:r>
              <a:endParaRPr/>
            </a:p>
          </p:txBody>
        </p:sp>
        <p:sp>
          <p:nvSpPr>
            <p:cNvPr id="292" name="Google Shape;292;p23"/>
            <p:cNvSpPr/>
            <p:nvPr/>
          </p:nvSpPr>
          <p:spPr>
            <a:xfrm>
              <a:off x="9801281" y="1584789"/>
              <a:ext cx="1408060" cy="3119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600"/>
                <a:buFont typeface="Arial"/>
                <a:buNone/>
              </a:pPr>
              <a:r>
                <a:rPr lang="en-US" sz="1600" b="0" i="0" u="none" strike="noStrike" cap="none">
                  <a:solidFill>
                    <a:srgbClr val="535353"/>
                  </a:solidFill>
                  <a:latin typeface="Arial"/>
                  <a:ea typeface="Arial"/>
                  <a:cs typeface="Arial"/>
                  <a:sym typeface="Arial"/>
                </a:rPr>
                <a:t>гвоздика</a:t>
              </a:r>
              <a:endParaRPr/>
            </a:p>
          </p:txBody>
        </p:sp>
        <p:pic>
          <p:nvPicPr>
            <p:cNvPr id="293" name="Google Shape;293;p2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1443594">
              <a:off x="4500097" y="228211"/>
              <a:ext cx="1436307" cy="1486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2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55318" y="405157"/>
              <a:ext cx="1191191" cy="12335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295;p2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-1" y="431204"/>
              <a:ext cx="1140887" cy="11814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2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2398086" y="366666"/>
              <a:ext cx="1265527" cy="1310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2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022773" y="329186"/>
              <a:ext cx="1338740" cy="1385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23"/>
          <p:cNvSpPr/>
          <p:nvPr/>
        </p:nvSpPr>
        <p:spPr>
          <a:xfrm>
            <a:off x="938199" y="1736261"/>
            <a:ext cx="8202901" cy="738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0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US" sz="180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aturalny</a:t>
            </a:r>
            <a:r>
              <a:rPr lang="en-US" sz="1800" b="0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sposób zwalczania pasożytów opiera się na wykorzystaniu wyciągów roślinnych, co pozwala:</a:t>
            </a:r>
            <a:endParaRPr/>
          </a:p>
        </p:txBody>
      </p:sp>
      <p:sp>
        <p:nvSpPr>
          <p:cNvPr id="299" name="Google Shape;299;p23"/>
          <p:cNvSpPr txBox="1"/>
          <p:nvPr/>
        </p:nvSpPr>
        <p:spPr>
          <a:xfrm>
            <a:off x="641230" y="5400136"/>
            <a:ext cx="1089804" cy="338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Prawoślaz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23"/>
          <p:cNvSpPr txBox="1"/>
          <p:nvPr/>
        </p:nvSpPr>
        <p:spPr>
          <a:xfrm>
            <a:off x="1834550" y="5371381"/>
            <a:ext cx="1032294" cy="584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Lebiodka pospolita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3"/>
          <p:cNvSpPr txBox="1"/>
          <p:nvPr/>
        </p:nvSpPr>
        <p:spPr>
          <a:xfrm>
            <a:off x="2955983" y="5371380"/>
            <a:ext cx="1348595" cy="584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Orzech czarny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23"/>
          <p:cNvSpPr txBox="1"/>
          <p:nvPr/>
        </p:nvSpPr>
        <p:spPr>
          <a:xfrm>
            <a:off x="4005529" y="5400134"/>
            <a:ext cx="1348595" cy="338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Tymianek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23"/>
          <p:cNvSpPr txBox="1"/>
          <p:nvPr/>
        </p:nvSpPr>
        <p:spPr>
          <a:xfrm>
            <a:off x="5126962" y="5400133"/>
            <a:ext cx="1348595" cy="338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Czosnek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23"/>
          <p:cNvSpPr txBox="1"/>
          <p:nvPr/>
        </p:nvSpPr>
        <p:spPr>
          <a:xfrm>
            <a:off x="6219643" y="5371379"/>
            <a:ext cx="1348595" cy="584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Szałwia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lekarska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23"/>
          <p:cNvSpPr txBox="1"/>
          <p:nvPr/>
        </p:nvSpPr>
        <p:spPr>
          <a:xfrm>
            <a:off x="7556738" y="5385757"/>
            <a:ext cx="1492368" cy="58477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Krwawnik pospolity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23"/>
          <p:cNvSpPr txBox="1"/>
          <p:nvPr/>
        </p:nvSpPr>
        <p:spPr>
          <a:xfrm>
            <a:off x="8965718" y="5443266"/>
            <a:ext cx="1348595" cy="338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Rumianek</a:t>
            </a:r>
            <a:endParaRPr sz="16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23"/>
          <p:cNvSpPr txBox="1"/>
          <p:nvPr/>
        </p:nvSpPr>
        <p:spPr>
          <a:xfrm>
            <a:off x="10302813" y="5443266"/>
            <a:ext cx="1348595" cy="3385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Goździk</a:t>
            </a:r>
            <a:endParaRPr sz="16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191997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4"/>
          <p:cNvSpPr/>
          <p:nvPr/>
        </p:nvSpPr>
        <p:spPr>
          <a:xfrm>
            <a:off x="1039875" y="723436"/>
            <a:ext cx="9712200" cy="16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KOMPLEKSOWE ROZWIĄZANIE -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37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OCHRON</a:t>
            </a:r>
            <a:r>
              <a:rPr lang="en-US" sz="3400" b="1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3400" b="1" i="0" u="none" strike="noStrike" cap="none">
                <a:solidFill>
                  <a:srgbClr val="FFFC3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PRZED PASOŻYTAMI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 JEDNYM ZESTAWIE  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24"/>
          <p:cNvSpPr/>
          <p:nvPr/>
        </p:nvSpPr>
        <p:spPr>
          <a:xfrm>
            <a:off x="1037850" y="3047370"/>
            <a:ext cx="184203" cy="184200"/>
          </a:xfrm>
          <a:prstGeom prst="ellipse">
            <a:avLst/>
          </a:prstGeom>
          <a:solidFill>
            <a:srgbClr val="FEF83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24"/>
          <p:cNvSpPr/>
          <p:nvPr/>
        </p:nvSpPr>
        <p:spPr>
          <a:xfrm>
            <a:off x="1039865" y="3459114"/>
            <a:ext cx="184203" cy="184203"/>
          </a:xfrm>
          <a:prstGeom prst="ellipse">
            <a:avLst/>
          </a:prstGeom>
          <a:solidFill>
            <a:srgbClr val="FEF83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24"/>
          <p:cNvSpPr/>
          <p:nvPr/>
        </p:nvSpPr>
        <p:spPr>
          <a:xfrm>
            <a:off x="1037850" y="3895025"/>
            <a:ext cx="184203" cy="184203"/>
          </a:xfrm>
          <a:prstGeom prst="ellipse">
            <a:avLst/>
          </a:prstGeom>
          <a:solidFill>
            <a:srgbClr val="FEF83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24"/>
          <p:cNvSpPr/>
          <p:nvPr/>
        </p:nvSpPr>
        <p:spPr>
          <a:xfrm>
            <a:off x="1037850" y="4359056"/>
            <a:ext cx="184203" cy="185703"/>
          </a:xfrm>
          <a:prstGeom prst="ellipse">
            <a:avLst/>
          </a:prstGeom>
          <a:solidFill>
            <a:srgbClr val="FEF836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24"/>
          <p:cNvSpPr/>
          <p:nvPr/>
        </p:nvSpPr>
        <p:spPr>
          <a:xfrm>
            <a:off x="1413080" y="2880395"/>
            <a:ext cx="5235604" cy="1789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ochrona przed pasożytami;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oczyszczenie organizmu;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regeneracja mikroflory jelit;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wzmocnienie układu odpornościowego.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9" name="Google Shape;3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01825" y="1931576"/>
            <a:ext cx="3239301" cy="3239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5"/>
          <p:cNvSpPr/>
          <p:nvPr/>
        </p:nvSpPr>
        <p:spPr>
          <a:xfrm>
            <a:off x="1042987" y="635991"/>
            <a:ext cx="10106100" cy="11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POZBĄDŹ SIĘ ZBĘDNEGO CIĘŻARU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Z PARASHIELD  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25"/>
          <p:cNvSpPr/>
          <p:nvPr/>
        </p:nvSpPr>
        <p:spPr>
          <a:xfrm>
            <a:off x="2300288" y="2778124"/>
            <a:ext cx="2846389" cy="3754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30 dni</a:t>
            </a:r>
            <a:endParaRPr/>
          </a:p>
        </p:txBody>
      </p:sp>
      <p:sp>
        <p:nvSpPr>
          <p:cNvPr id="327" name="Google Shape;327;p25"/>
          <p:cNvSpPr/>
          <p:nvPr/>
        </p:nvSpPr>
        <p:spPr>
          <a:xfrm>
            <a:off x="2300288" y="4513262"/>
            <a:ext cx="2846389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Przejrzysty s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chemat stosowania</a:t>
            </a:r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6211887" y="2606674"/>
            <a:ext cx="4548189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 produktów: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ParaFight, Coral Burdock Root, MSM, Super-Flora, Coral-Mine</a:t>
            </a:r>
            <a:endParaRPr/>
          </a:p>
        </p:txBody>
      </p:sp>
      <p:sp>
        <p:nvSpPr>
          <p:cNvPr id="329" name="Google Shape;329;p25"/>
          <p:cNvSpPr/>
          <p:nvPr/>
        </p:nvSpPr>
        <p:spPr>
          <a:xfrm>
            <a:off x="6211887" y="4373562"/>
            <a:ext cx="4526834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Składniki naturalne: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ekstrakty roślinne, probiotyki, siarka organiczna, sole mineralne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8262" y="2632075"/>
            <a:ext cx="847726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0487" y="4367212"/>
            <a:ext cx="908051" cy="93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08575" y="4367212"/>
            <a:ext cx="908050" cy="939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08575" y="2600325"/>
            <a:ext cx="908050" cy="93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6"/>
          <p:cNvSpPr/>
          <p:nvPr/>
        </p:nvSpPr>
        <p:spPr>
          <a:xfrm>
            <a:off x="1014412" y="364816"/>
            <a:ext cx="101060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SYNERGIA KOMPONENTÓW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I </a:t>
            </a:r>
            <a:r>
              <a:rPr lang="en-US" sz="3400" b="1">
                <a:solidFill>
                  <a:srgbClr val="F48B14"/>
                </a:solidFill>
              </a:rPr>
              <a:t>KOMPLEKSOWE</a:t>
            </a: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 PODEJŚCIE</a:t>
            </a:r>
            <a:r>
              <a:rPr lang="en-US" sz="3400" b="1" i="0" u="none" strike="noStrike" cap="none">
                <a:solidFill>
                  <a:srgbClr val="FD774D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0" name="Google Shape;340;p26"/>
          <p:cNvGrpSpPr/>
          <p:nvPr/>
        </p:nvGrpSpPr>
        <p:grpSpPr>
          <a:xfrm>
            <a:off x="7976048" y="4990319"/>
            <a:ext cx="3773489" cy="1065983"/>
            <a:chOff x="0" y="0"/>
            <a:chExt cx="3773489" cy="1065983"/>
          </a:xfrm>
        </p:grpSpPr>
        <p:sp>
          <p:nvSpPr>
            <p:cNvPr id="341" name="Google Shape;341;p26"/>
            <p:cNvSpPr/>
            <p:nvPr/>
          </p:nvSpPr>
          <p:spPr>
            <a:xfrm>
              <a:off x="873126" y="106363"/>
              <a:ext cx="2900363" cy="95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8B2B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КОРАЛ-МАЙН</a:t>
              </a:r>
              <a:endParaRPr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ускоряет выведение токсинов</a:t>
              </a:r>
              <a:endParaRPr/>
            </a:p>
          </p:txBody>
        </p:sp>
        <p:pic>
          <p:nvPicPr>
            <p:cNvPr id="342" name="Google Shape;342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883867" cy="91363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3" name="Google Shape;343;p26"/>
          <p:cNvGrpSpPr/>
          <p:nvPr/>
        </p:nvGrpSpPr>
        <p:grpSpPr>
          <a:xfrm>
            <a:off x="8058239" y="1853418"/>
            <a:ext cx="4160841" cy="1358087"/>
            <a:chOff x="-1" y="-1"/>
            <a:chExt cx="4160840" cy="1358085"/>
          </a:xfrm>
        </p:grpSpPr>
        <p:sp>
          <p:nvSpPr>
            <p:cNvPr id="344" name="Google Shape;344;p26"/>
            <p:cNvSpPr/>
            <p:nvPr/>
          </p:nvSpPr>
          <p:spPr>
            <a:xfrm>
              <a:off x="885824" y="106364"/>
              <a:ext cx="3275015" cy="125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8B2B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МСМ</a:t>
              </a:r>
              <a:endParaRPr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защищает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от аутоиммунных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реакций</a:t>
              </a:r>
              <a:endParaRPr/>
            </a:p>
          </p:txBody>
        </p:sp>
        <p:pic>
          <p:nvPicPr>
            <p:cNvPr id="345" name="Google Shape;345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" y="-1"/>
              <a:ext cx="883281" cy="9144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6" name="Google Shape;346;p26"/>
          <p:cNvGrpSpPr/>
          <p:nvPr/>
        </p:nvGrpSpPr>
        <p:grpSpPr>
          <a:xfrm>
            <a:off x="8054973" y="3455987"/>
            <a:ext cx="3776667" cy="1019947"/>
            <a:chOff x="-1" y="0"/>
            <a:chExt cx="3776666" cy="1019946"/>
          </a:xfrm>
        </p:grpSpPr>
        <p:sp>
          <p:nvSpPr>
            <p:cNvPr id="347" name="Google Shape;347;p26"/>
            <p:cNvSpPr/>
            <p:nvPr/>
          </p:nvSpPr>
          <p:spPr>
            <a:xfrm>
              <a:off x="874714" y="60326"/>
              <a:ext cx="2901951" cy="95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8B2B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СУПЕРФЛОРА</a:t>
              </a:r>
              <a:endParaRPr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восстанавливает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здоровую микрофлору</a:t>
              </a:r>
              <a:endParaRPr/>
            </a:p>
          </p:txBody>
        </p:sp>
        <p:pic>
          <p:nvPicPr>
            <p:cNvPr id="348" name="Google Shape;348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-1" y="0"/>
              <a:ext cx="883534" cy="9133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9" name="Google Shape;349;p26"/>
          <p:cNvGrpSpPr/>
          <p:nvPr/>
        </p:nvGrpSpPr>
        <p:grpSpPr>
          <a:xfrm>
            <a:off x="1008510" y="2235079"/>
            <a:ext cx="3789367" cy="1032645"/>
            <a:chOff x="-1" y="0"/>
            <a:chExt cx="3789366" cy="1032644"/>
          </a:xfrm>
        </p:grpSpPr>
        <p:sp>
          <p:nvSpPr>
            <p:cNvPr id="350" name="Google Shape;350;p26"/>
            <p:cNvSpPr/>
            <p:nvPr/>
          </p:nvSpPr>
          <p:spPr>
            <a:xfrm>
              <a:off x="887414" y="73024"/>
              <a:ext cx="2901951" cy="959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8B2B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ПАРАФАЙТ</a:t>
              </a:r>
              <a:endParaRPr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нейтрализует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и выводит паразитов</a:t>
              </a:r>
              <a:endParaRPr/>
            </a:p>
          </p:txBody>
        </p:sp>
        <p:pic>
          <p:nvPicPr>
            <p:cNvPr id="351" name="Google Shape;351;p2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-1" y="0"/>
              <a:ext cx="883534" cy="91476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2" name="Google Shape;352;p26"/>
          <p:cNvGrpSpPr/>
          <p:nvPr/>
        </p:nvGrpSpPr>
        <p:grpSpPr>
          <a:xfrm>
            <a:off x="1008509" y="4011791"/>
            <a:ext cx="3789367" cy="1350147"/>
            <a:chOff x="-1" y="-1"/>
            <a:chExt cx="3789366" cy="1350146"/>
          </a:xfrm>
        </p:grpSpPr>
        <p:sp>
          <p:nvSpPr>
            <p:cNvPr id="353" name="Google Shape;353;p26"/>
            <p:cNvSpPr/>
            <p:nvPr/>
          </p:nvSpPr>
          <p:spPr>
            <a:xfrm>
              <a:off x="887414" y="98425"/>
              <a:ext cx="2901951" cy="12517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975" tIns="44975" rIns="44975" bIns="449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28B2B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F28B2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КОРАЛ БУРДОК РУТ</a:t>
              </a:r>
              <a:endParaRPr sz="14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очищает организм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от токсинов,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35353"/>
                </a:buClr>
                <a:buSzPts val="1800"/>
                <a:buFont typeface="Helvetica Neue"/>
                <a:buNone/>
              </a:pPr>
              <a:r>
                <a:rPr lang="en-US" sz="1800" b="1" i="0" u="none" strike="noStrike" cap="none">
                  <a:solidFill>
                    <a:srgbClr val="535353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вызванных паразитами</a:t>
              </a:r>
              <a:endParaRPr/>
            </a:p>
          </p:txBody>
        </p:sp>
        <p:pic>
          <p:nvPicPr>
            <p:cNvPr id="354" name="Google Shape;354;p2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-1" y="-1"/>
              <a:ext cx="883534" cy="91468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5" name="Google Shape;355;p2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846512" y="1538287"/>
            <a:ext cx="4857752" cy="5027615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6"/>
          <p:cNvSpPr/>
          <p:nvPr/>
        </p:nvSpPr>
        <p:spPr>
          <a:xfrm>
            <a:off x="1869924" y="2290372"/>
            <a:ext cx="2937925" cy="9218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PARAFIGHT: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neutralizuje i usuwa pasożyty</a:t>
            </a:r>
            <a:endParaRPr/>
          </a:p>
        </p:txBody>
      </p:sp>
      <p:sp>
        <p:nvSpPr>
          <p:cNvPr id="357" name="Google Shape;357;p26"/>
          <p:cNvSpPr/>
          <p:nvPr/>
        </p:nvSpPr>
        <p:spPr>
          <a:xfrm>
            <a:off x="1869923" y="4058787"/>
            <a:ext cx="3225472" cy="11988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CORAL BURDOCK ROOT: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oczyszcza organizm z toksyn, wywołanych obecno</a:t>
            </a:r>
            <a:r>
              <a:rPr lang="en-US"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ścią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pasożyt</a:t>
            </a:r>
            <a:r>
              <a:rPr lang="en-US"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ów</a:t>
            </a:r>
            <a:endParaRPr/>
          </a:p>
        </p:txBody>
      </p:sp>
      <p:sp>
        <p:nvSpPr>
          <p:cNvPr id="358" name="Google Shape;358;p26"/>
          <p:cNvSpPr/>
          <p:nvPr/>
        </p:nvSpPr>
        <p:spPr>
          <a:xfrm>
            <a:off x="8900452" y="1859050"/>
            <a:ext cx="2736642" cy="14758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MSM: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chroni przed reakcjami autoimmunologicznymi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6"/>
          <p:cNvSpPr/>
          <p:nvPr/>
        </p:nvSpPr>
        <p:spPr>
          <a:xfrm>
            <a:off x="8824252" y="3555579"/>
            <a:ext cx="2937900" cy="92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SUPER-FLORA: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odbudowuje zdrową mikroflorę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6"/>
          <p:cNvSpPr/>
          <p:nvPr/>
        </p:nvSpPr>
        <p:spPr>
          <a:xfrm>
            <a:off x="8824248" y="5062400"/>
            <a:ext cx="2937900" cy="921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CORAL-MINE: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</a:t>
            </a:r>
            <a:r>
              <a:rPr lang="en-US"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piesza </a:t>
            </a:r>
            <a:r>
              <a:rPr lang="en-US" sz="1800" b="1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wyprowadzanie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toksyn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27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27"/>
          <p:cNvSpPr/>
          <p:nvPr/>
        </p:nvSpPr>
        <p:spPr>
          <a:xfrm>
            <a:off x="1014411" y="598179"/>
            <a:ext cx="5178428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PARAFIGHT</a:t>
            </a:r>
            <a:endParaRPr sz="1400" b="0" i="0" u="none" strike="noStrike" cap="none">
              <a:solidFill>
                <a:srgbClr val="F28B2B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ELIMINUJE PASOŻYTY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7"/>
          <p:cNvSpPr/>
          <p:nvPr/>
        </p:nvSpPr>
        <p:spPr>
          <a:xfrm>
            <a:off x="1482905" y="2860765"/>
            <a:ext cx="5440363" cy="202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wyciągi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 12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roślin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przeciw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helmintom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kompleksow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działanie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antypasożytnicz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wspomaga</a:t>
            </a:r>
            <a:r>
              <a:rPr lang="en-US" sz="1800" b="1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wyprowadzanie</a:t>
            </a:r>
            <a:r>
              <a:rPr lang="en-US" sz="1800" b="1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toksyn</a:t>
            </a:r>
            <a:r>
              <a:rPr lang="en-US" sz="1800" b="1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z 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organizmu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przyczynia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się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odbudowy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błony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śluzowej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jelit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7"/>
          <p:cNvSpPr/>
          <p:nvPr/>
        </p:nvSpPr>
        <p:spPr>
          <a:xfrm>
            <a:off x="1158874" y="2962274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7"/>
          <p:cNvSpPr/>
          <p:nvPr/>
        </p:nvSpPr>
        <p:spPr>
          <a:xfrm>
            <a:off x="1158874" y="3436937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7"/>
          <p:cNvSpPr/>
          <p:nvPr/>
        </p:nvSpPr>
        <p:spPr>
          <a:xfrm>
            <a:off x="1158874" y="3921123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27"/>
          <p:cNvSpPr/>
          <p:nvPr/>
        </p:nvSpPr>
        <p:spPr>
          <a:xfrm>
            <a:off x="1158874" y="4468812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937" y="1130259"/>
            <a:ext cx="2383566" cy="46133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28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28"/>
          <p:cNvSpPr/>
          <p:nvPr/>
        </p:nvSpPr>
        <p:spPr>
          <a:xfrm>
            <a:off x="1158185" y="408455"/>
            <a:ext cx="6055446" cy="166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CORAL BURDOCK ROOT </a:t>
            </a: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OCZYSZCZA ORGANIZM </a:t>
            </a:r>
            <a:endParaRPr sz="3400" b="1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Z TOKSYN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8"/>
          <p:cNvSpPr/>
          <p:nvPr/>
        </p:nvSpPr>
        <p:spPr>
          <a:xfrm>
            <a:off x="1454150" y="2626954"/>
            <a:ext cx="5440363" cy="2860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poprawia pracę nerek, wątroby i pęcherzyka żółciowego;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usuwa toksyny;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redukuje procesy zapalne w przewodzie pokarmowym;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przyczynia się do odbudowy mikroflory jelit </a:t>
            </a:r>
            <a:endParaRPr sz="1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normalizuje proces trawienia.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28"/>
          <p:cNvSpPr/>
          <p:nvPr/>
        </p:nvSpPr>
        <p:spPr>
          <a:xfrm>
            <a:off x="1158874" y="2820988"/>
            <a:ext cx="192091" cy="190503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28"/>
          <p:cNvSpPr/>
          <p:nvPr/>
        </p:nvSpPr>
        <p:spPr>
          <a:xfrm>
            <a:off x="1158874" y="3563578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8"/>
          <p:cNvSpPr/>
          <p:nvPr/>
        </p:nvSpPr>
        <p:spPr>
          <a:xfrm>
            <a:off x="1158874" y="4229457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28"/>
          <p:cNvSpPr/>
          <p:nvPr/>
        </p:nvSpPr>
        <p:spPr>
          <a:xfrm>
            <a:off x="1158874" y="4938472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028" y="1380091"/>
            <a:ext cx="2408705" cy="455906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29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29"/>
          <p:cNvSpPr/>
          <p:nvPr/>
        </p:nvSpPr>
        <p:spPr>
          <a:xfrm>
            <a:off x="1014411" y="588186"/>
            <a:ext cx="6041069" cy="166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MSM 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PROFILAKTYKA REAKCJI AUTOIMMUNOLOGICZNYCH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29"/>
          <p:cNvSpPr/>
          <p:nvPr/>
        </p:nvSpPr>
        <p:spPr>
          <a:xfrm>
            <a:off x="1501936" y="3717794"/>
            <a:ext cx="5440500" cy="20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zapobiega wystąpieniu reakcji alergicznych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obniża poziom stresu oksydacyjnego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poprawia stan skóry, włosów i paznokci.</a:t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1158874" y="3802541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29"/>
          <p:cNvSpPr/>
          <p:nvPr/>
        </p:nvSpPr>
        <p:spPr>
          <a:xfrm>
            <a:off x="1158874" y="4314587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9"/>
          <p:cNvSpPr/>
          <p:nvPr/>
        </p:nvSpPr>
        <p:spPr>
          <a:xfrm>
            <a:off x="1158874" y="4824248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9"/>
          <p:cNvSpPr/>
          <p:nvPr/>
        </p:nvSpPr>
        <p:spPr>
          <a:xfrm>
            <a:off x="7679435" y="1296924"/>
            <a:ext cx="4191000" cy="4191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834" y="10583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/>
          <p:nvPr/>
        </p:nvSpPr>
        <p:spPr>
          <a:xfrm>
            <a:off x="1162578" y="1471310"/>
            <a:ext cx="5041903" cy="3784147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40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PONAD </a:t>
            </a:r>
            <a:r>
              <a:rPr lang="en-US" sz="40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1,5</a:t>
            </a:r>
            <a:r>
              <a:rPr lang="en-US" sz="4000" b="1" i="0" u="none" strike="noStrike" cap="none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MILIARDA LUDZI </a:t>
            </a:r>
            <a:r>
              <a:rPr lang="en-US" sz="4000" b="1" i="0" u="none" strike="noStrike" cap="none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NA CAŁYM ŚWIECIE</a:t>
            </a:r>
            <a:r>
              <a:rPr lang="en-US" sz="4000" b="1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 JEST ZARAŻONYCH</a:t>
            </a:r>
            <a:r>
              <a:rPr lang="en-US" sz="4000" b="1" i="0" u="none" strike="noStrike" cap="none" dirty="0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HELMINTAMI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" name="Google Shape;7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34275" y="1111250"/>
            <a:ext cx="4418013" cy="44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2"/>
          <p:cNvSpPr/>
          <p:nvPr/>
        </p:nvSpPr>
        <p:spPr>
          <a:xfrm>
            <a:off x="8320088" y="3003549"/>
            <a:ext cx="2846389" cy="87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7,53 mld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liczba ludności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2"/>
          <p:cNvSpPr/>
          <p:nvPr/>
        </p:nvSpPr>
        <p:spPr>
          <a:xfrm>
            <a:off x="6781799" y="1344612"/>
            <a:ext cx="178276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9B27"/>
              </a:buClr>
              <a:buSzPts val="3200"/>
              <a:buFont typeface="Helvetica Neue"/>
              <a:buNone/>
            </a:pPr>
            <a:r>
              <a:rPr lang="en-US" sz="3200" b="1" i="0" u="none" strike="noStrike" cap="none">
                <a:solidFill>
                  <a:srgbClr val="FD9B2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19,5%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liczba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zarażonych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0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30"/>
          <p:cNvSpPr/>
          <p:nvPr/>
        </p:nvSpPr>
        <p:spPr>
          <a:xfrm>
            <a:off x="1014411" y="857268"/>
            <a:ext cx="5178428" cy="166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SUPER-FLORA </a:t>
            </a: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ODBUDOWUJE ZDROWĄ MIKROFLORĘ</a:t>
            </a:r>
            <a:endParaRPr/>
          </a:p>
        </p:txBody>
      </p:sp>
      <p:sp>
        <p:nvSpPr>
          <p:cNvPr id="406" name="Google Shape;406;p30"/>
          <p:cNvSpPr/>
          <p:nvPr/>
        </p:nvSpPr>
        <p:spPr>
          <a:xfrm>
            <a:off x="1511659" y="3467457"/>
            <a:ext cx="5440363" cy="202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zbilansowane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połączenie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probiotyków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bifido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endParaRPr sz="1800" b="1" i="0" u="none" strike="noStrike" cap="none" dirty="0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laktobakterii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i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prebiotyku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pl-PL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-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inuliny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przywraca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US" sz="1800" b="1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aturalną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mikroflorę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jelitową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poprawia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trawienie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przyswajanie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substancji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odżywczych</a:t>
            </a:r>
            <a:r>
              <a:rPr lang="en-US" sz="18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dirty="0"/>
          </a:p>
        </p:txBody>
      </p:sp>
      <p:sp>
        <p:nvSpPr>
          <p:cNvPr id="407" name="Google Shape;407;p30"/>
          <p:cNvSpPr/>
          <p:nvPr/>
        </p:nvSpPr>
        <p:spPr>
          <a:xfrm>
            <a:off x="1158874" y="3592512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0"/>
          <p:cNvSpPr/>
          <p:nvPr/>
        </p:nvSpPr>
        <p:spPr>
          <a:xfrm>
            <a:off x="1158874" y="4392760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30"/>
          <p:cNvSpPr/>
          <p:nvPr/>
        </p:nvSpPr>
        <p:spPr>
          <a:xfrm>
            <a:off x="1158874" y="5007452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8937" y="1375555"/>
            <a:ext cx="2197186" cy="41068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1"/>
          <p:cNvSpPr/>
          <p:nvPr/>
        </p:nvSpPr>
        <p:spPr>
          <a:xfrm>
            <a:off x="7358063" y="-25400"/>
            <a:ext cx="4833939" cy="6908800"/>
          </a:xfrm>
          <a:prstGeom prst="rect">
            <a:avLst/>
          </a:prstGeom>
          <a:solidFill>
            <a:srgbClr val="F9CC2F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1"/>
          <p:cNvSpPr/>
          <p:nvPr/>
        </p:nvSpPr>
        <p:spPr>
          <a:xfrm>
            <a:off x="1158875" y="862925"/>
            <a:ext cx="6266100" cy="16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CORAL-MINE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PRZY</a:t>
            </a:r>
            <a:r>
              <a:rPr lang="en-US" sz="3400" b="1">
                <a:solidFill>
                  <a:schemeClr val="lt2"/>
                </a:solidFill>
              </a:rPr>
              <a:t>S</a:t>
            </a: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PIESZA </a:t>
            </a:r>
            <a:r>
              <a:rPr lang="en-US" sz="3400" b="1">
                <a:solidFill>
                  <a:schemeClr val="lt2"/>
                </a:solidFill>
              </a:rPr>
              <a:t>OCZYSZCZANIE </a:t>
            </a:r>
            <a:endParaRPr sz="3400" b="1">
              <a:solidFill>
                <a:schemeClr val="lt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r>
              <a:rPr lang="en-US" sz="3400" b="1">
                <a:solidFill>
                  <a:schemeClr val="lt2"/>
                </a:solidFill>
              </a:rPr>
              <a:t>ORGANIZMU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1"/>
          <p:cNvSpPr/>
          <p:nvPr/>
        </p:nvSpPr>
        <p:spPr>
          <a:xfrm>
            <a:off x="1482905" y="3443439"/>
            <a:ext cx="54405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produkt na bazie reliktowego koral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owca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dla uniwersalnej poprawy jakości wody;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pomaga oczyścić organizm z toksyn;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źródło 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cennych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minerałów.</a:t>
            </a:r>
            <a:endParaRPr/>
          </a:p>
        </p:txBody>
      </p:sp>
      <p:sp>
        <p:nvSpPr>
          <p:cNvPr id="419" name="Google Shape;419;p31"/>
          <p:cNvSpPr/>
          <p:nvPr/>
        </p:nvSpPr>
        <p:spPr>
          <a:xfrm>
            <a:off x="1158874" y="3535362"/>
            <a:ext cx="192000" cy="192000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31"/>
          <p:cNvSpPr/>
          <p:nvPr/>
        </p:nvSpPr>
        <p:spPr>
          <a:xfrm>
            <a:off x="1158874" y="4223798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1"/>
          <p:cNvSpPr/>
          <p:nvPr/>
        </p:nvSpPr>
        <p:spPr>
          <a:xfrm>
            <a:off x="1158874" y="4790685"/>
            <a:ext cx="192091" cy="192091"/>
          </a:xfrm>
          <a:prstGeom prst="ellipse">
            <a:avLst/>
          </a:prstGeom>
          <a:solidFill>
            <a:srgbClr val="FB9A38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2" name="Google Shape;422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48663" y="1735138"/>
            <a:ext cx="2914652" cy="3705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2"/>
          <p:cNvSpPr/>
          <p:nvPr/>
        </p:nvSpPr>
        <p:spPr>
          <a:xfrm>
            <a:off x="1014412" y="626425"/>
            <a:ext cx="10106026" cy="6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ZAPOBIEGANIE </a:t>
            </a: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PONOWNEMU ZAKAŻENIU</a:t>
            </a:r>
            <a:endParaRPr/>
          </a:p>
        </p:txBody>
      </p:sp>
      <p:sp>
        <p:nvSpPr>
          <p:cNvPr id="429" name="Google Shape;429;p32"/>
          <p:cNvSpPr/>
          <p:nvPr/>
        </p:nvSpPr>
        <p:spPr>
          <a:xfrm>
            <a:off x="2117905" y="3272884"/>
            <a:ext cx="3402013" cy="66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yj owoce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warzywa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przed spożyciem.</a:t>
            </a:r>
            <a:endParaRPr sz="1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32"/>
          <p:cNvSpPr/>
          <p:nvPr/>
        </p:nvSpPr>
        <p:spPr>
          <a:xfrm>
            <a:off x="2117725" y="4465637"/>
            <a:ext cx="3732213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Pij tylko wysokiej jakości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oczyszczoną wodę.</a:t>
            </a:r>
            <a:endParaRPr sz="1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32"/>
          <p:cNvSpPr/>
          <p:nvPr/>
        </p:nvSpPr>
        <p:spPr>
          <a:xfrm>
            <a:off x="7270750" y="3349084"/>
            <a:ext cx="40863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Nie pływaj w miejscach 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 których kąpiel jest zabroniona. </a:t>
            </a:r>
            <a:endParaRPr/>
          </a:p>
        </p:txBody>
      </p:sp>
      <p:pic>
        <p:nvPicPr>
          <p:cNvPr id="432" name="Google Shape;43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387" y="3124200"/>
            <a:ext cx="931863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8387" y="4308475"/>
            <a:ext cx="931863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54750" y="3200400"/>
            <a:ext cx="931863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54750" y="2043113"/>
            <a:ext cx="931863" cy="96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54750" y="4308475"/>
            <a:ext cx="931863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8387" y="1966913"/>
            <a:ext cx="931863" cy="965202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2"/>
          <p:cNvSpPr/>
          <p:nvPr/>
        </p:nvSpPr>
        <p:spPr>
          <a:xfrm>
            <a:off x="1138238" y="5573712"/>
            <a:ext cx="10284667" cy="646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rPr>
              <a:t>W DIECIE NALEŻY UWZGLĘDNIĆ </a:t>
            </a:r>
            <a:r>
              <a:rPr lang="en-US" sz="1800" b="1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rPr>
              <a:t>PRODUKTY</a:t>
            </a:r>
            <a:r>
              <a:rPr lang="en-US" sz="1800" b="1" i="0" u="none" strike="noStrike" cap="none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rPr>
              <a:t> O WŁAŚCIWOŚCIACH PRZECIWROBACZYCH:</a:t>
            </a:r>
            <a:r>
              <a:rPr lang="en-US"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 IMBIR, CZOSNEK, CZARNY PIEPRZ, KURKUMA, MIĘTA.</a:t>
            </a:r>
            <a:endParaRPr sz="14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32"/>
          <p:cNvSpPr/>
          <p:nvPr/>
        </p:nvSpPr>
        <p:spPr>
          <a:xfrm>
            <a:off x="2089149" y="2036430"/>
            <a:ext cx="3402013" cy="66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yj ręce mydłem 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stosuj 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płyn antybakteryjny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" name="Google Shape;440;p32"/>
          <p:cNvSpPr/>
          <p:nvPr/>
        </p:nvSpPr>
        <p:spPr>
          <a:xfrm>
            <a:off x="7265000" y="2036425"/>
            <a:ext cx="4645200" cy="11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Zachowaj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ostrożność podczas  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spożywania dań mięsnych i rybnych, nie poddanych uprzednio obróbce termicznej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32"/>
          <p:cNvSpPr/>
          <p:nvPr/>
        </p:nvSpPr>
        <p:spPr>
          <a:xfrm>
            <a:off x="7264997" y="4351184"/>
            <a:ext cx="4092126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yj ręce po styczności ze zwierzętami, nawet 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 przypadku kontaktu z domowymi pupilami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800" b="1" i="0" u="none" strike="noStrike" cap="none">
              <a:solidFill>
                <a:srgbClr val="53535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3"/>
          <p:cNvSpPr/>
          <p:nvPr/>
        </p:nvSpPr>
        <p:spPr>
          <a:xfrm>
            <a:off x="1239837" y="1580337"/>
            <a:ext cx="97123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 dirty="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PARASHIELD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Helvetica Neue"/>
              <a:buNone/>
            </a:pPr>
            <a:r>
              <a:rPr lang="en-US" sz="34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zestaw</a:t>
            </a:r>
            <a:r>
              <a:rPr lang="en-US" sz="34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do </a:t>
            </a:r>
            <a:r>
              <a:rPr lang="en-US" sz="34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skutecznego</a:t>
            </a:r>
            <a:r>
              <a:rPr lang="en-US" sz="3400" b="1" i="0" u="none" strike="noStrike" cap="none" dirty="0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3400" b="1" i="0" u="none" strike="noStrike" cap="none" dirty="0" err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oczyszczania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33"/>
          <p:cNvSpPr/>
          <p:nvPr/>
        </p:nvSpPr>
        <p:spPr>
          <a:xfrm>
            <a:off x="1403350" y="4300348"/>
            <a:ext cx="24352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ochrona przed pasożytami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8188" y="3071813"/>
            <a:ext cx="1227139" cy="12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54500" y="3071813"/>
            <a:ext cx="1228725" cy="12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02400" y="3071813"/>
            <a:ext cx="1227138" cy="12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50300" y="3071813"/>
            <a:ext cx="1227138" cy="1270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3"/>
          <p:cNvSpPr/>
          <p:nvPr/>
        </p:nvSpPr>
        <p:spPr>
          <a:xfrm>
            <a:off x="3651250" y="4300387"/>
            <a:ext cx="24352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oczyszczenie organizmu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33"/>
          <p:cNvSpPr/>
          <p:nvPr/>
        </p:nvSpPr>
        <p:spPr>
          <a:xfrm>
            <a:off x="6014169" y="4302754"/>
            <a:ext cx="24352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odbudowa </a:t>
            </a:r>
            <a:endParaRPr sz="1800" b="1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mikroflory jelit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33"/>
          <p:cNvSpPr/>
          <p:nvPr/>
        </p:nvSpPr>
        <p:spPr>
          <a:xfrm>
            <a:off x="8147050" y="4300348"/>
            <a:ext cx="24352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wzmocnienie odporności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/>
          <p:nvPr/>
        </p:nvSpPr>
        <p:spPr>
          <a:xfrm>
            <a:off x="12191" y="0"/>
            <a:ext cx="121797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3" name="Google Shape;473;p35"/>
          <p:cNvSpPr txBox="1">
            <a:spLocks noGrp="1"/>
          </p:cNvSpPr>
          <p:nvPr>
            <p:ph type="title"/>
          </p:nvPr>
        </p:nvSpPr>
        <p:spPr>
          <a:xfrm>
            <a:off x="1036346" y="767800"/>
            <a:ext cx="105021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/>
              <a:t>Parashield Plus - </a:t>
            </a:r>
            <a:br>
              <a:rPr lang="en-US"/>
            </a:br>
            <a:r>
              <a:rPr lang="en-US"/>
              <a:t>rozszerzona wersja zestawu Parashield  </a:t>
            </a:r>
            <a:endParaRPr/>
          </a:p>
          <a:p>
            <a:pPr marL="12700" marR="508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5"/>
          <p:cNvSpPr/>
          <p:nvPr/>
        </p:nvSpPr>
        <p:spPr>
          <a:xfrm>
            <a:off x="1037869" y="3319367"/>
            <a:ext cx="183000" cy="183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5" name="Google Shape;475;p35"/>
          <p:cNvSpPr/>
          <p:nvPr/>
        </p:nvSpPr>
        <p:spPr>
          <a:xfrm>
            <a:off x="1037869" y="3772091"/>
            <a:ext cx="183000" cy="184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6" name="Google Shape;476;p35"/>
          <p:cNvSpPr/>
          <p:nvPr/>
        </p:nvSpPr>
        <p:spPr>
          <a:xfrm>
            <a:off x="1036342" y="4296540"/>
            <a:ext cx="184500" cy="183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7" name="Google Shape;477;p35"/>
          <p:cNvSpPr/>
          <p:nvPr/>
        </p:nvSpPr>
        <p:spPr>
          <a:xfrm>
            <a:off x="1036339" y="4985007"/>
            <a:ext cx="184500" cy="1845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8" name="Google Shape;478;p35"/>
          <p:cNvSpPr txBox="1"/>
          <p:nvPr/>
        </p:nvSpPr>
        <p:spPr>
          <a:xfrm>
            <a:off x="1351582" y="2741500"/>
            <a:ext cx="4976400" cy="26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D00"/>
                </a:solidFill>
                <a:latin typeface="Arial"/>
                <a:ea typeface="Arial"/>
                <a:cs typeface="Arial"/>
                <a:sym typeface="Arial"/>
              </a:rPr>
              <a:t>2 </a:t>
            </a:r>
            <a:r>
              <a:rPr lang="en-US" sz="1600" b="1">
                <a:solidFill>
                  <a:srgbClr val="FFFD00"/>
                </a:solidFill>
              </a:rPr>
              <a:t>miesiące wzmożonej ochrony przed pasożytami</a:t>
            </a:r>
            <a:r>
              <a:rPr lang="en-US" sz="1600" b="1">
                <a:solidFill>
                  <a:srgbClr val="FFFD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5080" lvl="0" indent="0" algn="l" rtl="0">
              <a:lnSpc>
                <a:spcPct val="10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D00"/>
                </a:solidFill>
              </a:rPr>
              <a:t>intensywne oczyszczanie organizmu</a:t>
            </a:r>
            <a:r>
              <a:rPr lang="en-US" sz="1600" b="1">
                <a:solidFill>
                  <a:srgbClr val="FFFD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881380" lvl="0" indent="0" algn="l" rtl="0">
              <a:lnSpc>
                <a:spcPct val="10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D00"/>
                </a:solidFill>
              </a:rPr>
              <a:t>odbudowa zdrowej mikroflory bakteryjnej</a:t>
            </a:r>
            <a:r>
              <a:rPr lang="en-US" sz="1600" b="1">
                <a:solidFill>
                  <a:srgbClr val="FFFD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782955" lvl="0" indent="0" algn="l" rtl="0">
              <a:lnSpc>
                <a:spcPct val="1081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D00"/>
                </a:solidFill>
              </a:rPr>
              <a:t>normalizacja pracy przewodu pokarmowego</a:t>
            </a:r>
            <a:r>
              <a:rPr lang="en-US" sz="1600" b="1">
                <a:solidFill>
                  <a:srgbClr val="FFFD00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151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FFFD00"/>
                </a:solidFill>
              </a:rPr>
              <a:t>wzmocnienie odporności</a:t>
            </a:r>
            <a:r>
              <a:rPr lang="en-US" sz="1400" b="1">
                <a:solidFill>
                  <a:srgbClr val="FFFD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5"/>
          <p:cNvSpPr/>
          <p:nvPr/>
        </p:nvSpPr>
        <p:spPr>
          <a:xfrm>
            <a:off x="1037869" y="2811481"/>
            <a:ext cx="183000" cy="1830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0" name="Google Shape;480;p35"/>
          <p:cNvSpPr/>
          <p:nvPr/>
        </p:nvSpPr>
        <p:spPr>
          <a:xfrm>
            <a:off x="6458711" y="1981200"/>
            <a:ext cx="5731800" cy="28071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81" name="Google Shape;481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631937" y="1751275"/>
            <a:ext cx="7074403" cy="3464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6"/>
          <p:cNvSpPr/>
          <p:nvPr/>
        </p:nvSpPr>
        <p:spPr>
          <a:xfrm>
            <a:off x="0" y="7618"/>
            <a:ext cx="12170700" cy="65433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7" name="Google Shape;487;p36"/>
          <p:cNvSpPr txBox="1">
            <a:spLocks noGrp="1"/>
          </p:cNvSpPr>
          <p:nvPr>
            <p:ph type="title"/>
          </p:nvPr>
        </p:nvSpPr>
        <p:spPr>
          <a:xfrm>
            <a:off x="1046773" y="795225"/>
            <a:ext cx="5712600" cy="1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48A13"/>
                </a:solidFill>
              </a:rPr>
              <a:t>WZMOCNIONA OCHRONA Z PARASHIELD PLUS</a:t>
            </a:r>
            <a:endParaRPr/>
          </a:p>
        </p:txBody>
      </p:sp>
      <p:sp>
        <p:nvSpPr>
          <p:cNvPr id="488" name="Google Shape;488;p36"/>
          <p:cNvSpPr txBox="1"/>
          <p:nvPr/>
        </p:nvSpPr>
        <p:spPr>
          <a:xfrm>
            <a:off x="2196200" y="2654300"/>
            <a:ext cx="216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przedłużony czas stosowania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: 60 </a:t>
            </a:r>
            <a:r>
              <a:rPr lang="en-US" sz="1600" b="1"/>
              <a:t>dni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6"/>
          <p:cNvSpPr txBox="1"/>
          <p:nvPr/>
        </p:nvSpPr>
        <p:spPr>
          <a:xfrm>
            <a:off x="2159901" y="4465700"/>
            <a:ext cx="27189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przejrzysty schemat stosowania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6"/>
          <p:cNvSpPr txBox="1"/>
          <p:nvPr/>
        </p:nvSpPr>
        <p:spPr>
          <a:xfrm>
            <a:off x="6244844" y="2635123"/>
            <a:ext cx="4452600" cy="10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8 </a:t>
            </a:r>
            <a:r>
              <a:rPr lang="en-US" sz="1600" b="1"/>
              <a:t>produktów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: </a:t>
            </a:r>
            <a:r>
              <a:rPr lang="en-US" sz="1600" b="1"/>
              <a:t>ParaFight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Coral Black Walnut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Coral Burdock Root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Assimilator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Pau D’Arco z Selenem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MSM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 </a:t>
            </a:r>
            <a:r>
              <a:rPr lang="en-US" sz="1600" b="1"/>
              <a:t>Super-Flora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Coral-Mine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6"/>
          <p:cNvSpPr txBox="1"/>
          <p:nvPr/>
        </p:nvSpPr>
        <p:spPr>
          <a:xfrm>
            <a:off x="6244844" y="4478273"/>
            <a:ext cx="4115400" cy="7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szerokie spektrum substancji aktywnych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:  </a:t>
            </a:r>
            <a:r>
              <a:rPr lang="en-US" sz="1600" b="1"/>
              <a:t>roślinne ekstrakty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enzymy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probiotyki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witaminy</a:t>
            </a:r>
            <a:r>
              <a:rPr lang="en-US" sz="16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 b="1"/>
              <a:t>minerały</a:t>
            </a: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6"/>
          <p:cNvSpPr/>
          <p:nvPr/>
        </p:nvSpPr>
        <p:spPr>
          <a:xfrm>
            <a:off x="1165860" y="2631948"/>
            <a:ext cx="845700" cy="8748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3" name="Google Shape;493;p36"/>
          <p:cNvSpPr/>
          <p:nvPr/>
        </p:nvSpPr>
        <p:spPr>
          <a:xfrm>
            <a:off x="1152144" y="4367784"/>
            <a:ext cx="906900" cy="9387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4" name="Google Shape;494;p36"/>
          <p:cNvSpPr/>
          <p:nvPr/>
        </p:nvSpPr>
        <p:spPr>
          <a:xfrm>
            <a:off x="5108447" y="4367784"/>
            <a:ext cx="906900" cy="9387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" name="Google Shape;495;p36"/>
          <p:cNvSpPr/>
          <p:nvPr/>
        </p:nvSpPr>
        <p:spPr>
          <a:xfrm>
            <a:off x="5108447" y="2599944"/>
            <a:ext cx="906900" cy="9402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1" name="Google Shape;501;p37"/>
          <p:cNvSpPr txBox="1">
            <a:spLocks noGrp="1"/>
          </p:cNvSpPr>
          <p:nvPr>
            <p:ph type="title"/>
          </p:nvPr>
        </p:nvSpPr>
        <p:spPr>
          <a:xfrm>
            <a:off x="1046773" y="391100"/>
            <a:ext cx="6926400" cy="10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>
                <a:solidFill>
                  <a:srgbClr val="F48B14"/>
                </a:solidFill>
              </a:rPr>
              <a:t>SYNERGIA KOMPONENTÓW </a:t>
            </a:r>
            <a:endParaRPr sz="1400" b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>
                <a:solidFill>
                  <a:srgbClr val="F48B14"/>
                </a:solidFill>
              </a:rPr>
              <a:t>I KOMPLEKSOWE PODEJŚCIE</a:t>
            </a:r>
            <a:endParaRPr>
              <a:solidFill>
                <a:srgbClr val="F48A13"/>
              </a:solidFill>
            </a:endParaRPr>
          </a:p>
        </p:txBody>
      </p:sp>
      <p:sp>
        <p:nvSpPr>
          <p:cNvPr id="502" name="Google Shape;502;p37"/>
          <p:cNvSpPr/>
          <p:nvPr/>
        </p:nvSpPr>
        <p:spPr>
          <a:xfrm>
            <a:off x="8043671" y="4768596"/>
            <a:ext cx="883800" cy="9129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3" name="Google Shape;503;p37"/>
          <p:cNvSpPr/>
          <p:nvPr/>
        </p:nvSpPr>
        <p:spPr>
          <a:xfrm>
            <a:off x="8043671" y="1723644"/>
            <a:ext cx="882300" cy="914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4" name="Google Shape;504;p37"/>
          <p:cNvSpPr txBox="1">
            <a:spLocks noGrp="1"/>
          </p:cNvSpPr>
          <p:nvPr>
            <p:ph type="body" idx="2"/>
          </p:nvPr>
        </p:nvSpPr>
        <p:spPr>
          <a:xfrm>
            <a:off x="8959088" y="1856994"/>
            <a:ext cx="2558400" cy="3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651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MSM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>
                <a:solidFill>
                  <a:srgbClr val="000000"/>
                </a:solidFill>
              </a:rPr>
              <a:t>chroni przed reakcjami autoimmunologicznymi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28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SUPER-FLORA</a:t>
            </a:r>
            <a:endParaRPr/>
          </a:p>
          <a:p>
            <a:pPr marL="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ASSIMILATOR </a:t>
            </a:r>
            <a:r>
              <a:rPr lang="en-US">
                <a:solidFill>
                  <a:srgbClr val="000000"/>
                </a:solidFill>
              </a:rPr>
              <a:t> normalizują procesy trawienne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2200"/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CORAL-MINE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>
                <a:solidFill>
                  <a:srgbClr val="000000"/>
                </a:solidFill>
              </a:rPr>
              <a:t>przyspiesza oczyszczanie organizmu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505" name="Google Shape;505;p37"/>
          <p:cNvSpPr/>
          <p:nvPr/>
        </p:nvSpPr>
        <p:spPr>
          <a:xfrm>
            <a:off x="8054340" y="3304032"/>
            <a:ext cx="883800" cy="9129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6" name="Google Shape;506;p37"/>
          <p:cNvSpPr/>
          <p:nvPr/>
        </p:nvSpPr>
        <p:spPr>
          <a:xfrm>
            <a:off x="937260" y="1770888"/>
            <a:ext cx="882300" cy="9144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7" name="Google Shape;507;p37"/>
          <p:cNvSpPr/>
          <p:nvPr/>
        </p:nvSpPr>
        <p:spPr>
          <a:xfrm>
            <a:off x="937260" y="3246120"/>
            <a:ext cx="882300" cy="9144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8" name="Google Shape;508;p37"/>
          <p:cNvSpPr/>
          <p:nvPr/>
        </p:nvSpPr>
        <p:spPr>
          <a:xfrm>
            <a:off x="3886200" y="1399032"/>
            <a:ext cx="4857000" cy="5027700"/>
          </a:xfrm>
          <a:prstGeom prst="rect">
            <a:avLst/>
          </a:prstGeom>
          <a:blipFill rotWithShape="1">
            <a:blip r:embed="rId9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09" name="Google Shape;509;p37"/>
          <p:cNvSpPr txBox="1">
            <a:spLocks noGrp="1"/>
          </p:cNvSpPr>
          <p:nvPr>
            <p:ph type="body" idx="1"/>
          </p:nvPr>
        </p:nvSpPr>
        <p:spPr>
          <a:xfrm>
            <a:off x="1843785" y="1871217"/>
            <a:ext cx="3705300" cy="43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PARAFIGHT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CORAL BLACK WALNUT</a:t>
            </a:r>
            <a:endParaRPr/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neutralizują i usuwają pasożyty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0"/>
              </a:spcBef>
              <a:spcAft>
                <a:spcPts val="0"/>
              </a:spcAft>
              <a:buNone/>
            </a:pPr>
            <a:endParaRPr sz="2750"/>
          </a:p>
          <a:p>
            <a:pPr marL="25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CORAL BURDOCK ROOT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>
                <a:solidFill>
                  <a:schemeClr val="dk1"/>
                </a:solidFill>
              </a:rPr>
              <a:t>oczyszcza organizm z toksyn, wywołanych obecnością pasożytów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None/>
            </a:pPr>
            <a:endParaRPr sz="2200"/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PAU D’ARCO Z SELENEM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000000"/>
                </a:solidFill>
              </a:rPr>
              <a:t>wzmacnia odporność i hamuje wzrost patogennej mikroflory</a:t>
            </a:r>
            <a:endParaRPr/>
          </a:p>
        </p:txBody>
      </p:sp>
      <p:sp>
        <p:nvSpPr>
          <p:cNvPr id="510" name="Google Shape;510;p37"/>
          <p:cNvSpPr/>
          <p:nvPr/>
        </p:nvSpPr>
        <p:spPr>
          <a:xfrm>
            <a:off x="934211" y="4721352"/>
            <a:ext cx="827400" cy="856500"/>
          </a:xfrm>
          <a:prstGeom prst="rect">
            <a:avLst/>
          </a:pr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8"/>
          <p:cNvSpPr/>
          <p:nvPr/>
        </p:nvSpPr>
        <p:spPr>
          <a:xfrm>
            <a:off x="7357871" y="0"/>
            <a:ext cx="4834255" cy="6858000"/>
          </a:xfrm>
          <a:custGeom>
            <a:avLst/>
            <a:gdLst/>
            <a:ahLst/>
            <a:cxnLst/>
            <a:rect l="l" t="t" r="r" b="b"/>
            <a:pathLst>
              <a:path w="4834255" h="6858000" extrusionOk="0">
                <a:moveTo>
                  <a:pt x="0" y="6857996"/>
                </a:moveTo>
                <a:lnTo>
                  <a:pt x="4834128" y="6857996"/>
                </a:lnTo>
                <a:lnTo>
                  <a:pt x="4834128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8CC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6" name="Google Shape;516;p38"/>
          <p:cNvSpPr txBox="1">
            <a:spLocks noGrp="1"/>
          </p:cNvSpPr>
          <p:nvPr>
            <p:ph type="title"/>
          </p:nvPr>
        </p:nvSpPr>
        <p:spPr>
          <a:xfrm>
            <a:off x="1087050" y="779725"/>
            <a:ext cx="68286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79546"/>
                </a:solidFill>
              </a:rPr>
              <a:t>CORAL BLACK WALNUT </a:t>
            </a:r>
            <a:r>
              <a:rPr lang="en-US">
                <a:solidFill>
                  <a:srgbClr val="525252"/>
                </a:solidFill>
              </a:rPr>
              <a:t>WSPOMAGA OCZYSZCZANIE ORGANIZMU</a:t>
            </a:r>
            <a:endParaRPr/>
          </a:p>
        </p:txBody>
      </p:sp>
      <p:sp>
        <p:nvSpPr>
          <p:cNvPr id="517" name="Google Shape;517;p38"/>
          <p:cNvSpPr txBox="1"/>
          <p:nvPr/>
        </p:nvSpPr>
        <p:spPr>
          <a:xfrm>
            <a:off x="1486661" y="2720721"/>
            <a:ext cx="48978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7924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525252"/>
                </a:solidFill>
              </a:rPr>
              <a:t>źródło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juglonu</a:t>
            </a:r>
            <a:r>
              <a:rPr lang="en-US" sz="1800" b="1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1" dirty="0" err="1">
                <a:solidFill>
                  <a:srgbClr val="525252"/>
                </a:solidFill>
              </a:rPr>
              <a:t>olejków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eterycznych</a:t>
            </a:r>
            <a:r>
              <a:rPr lang="en-US" sz="1800" b="1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i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garbników</a:t>
            </a:r>
            <a:r>
              <a:rPr lang="en-US" sz="1800" b="1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85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525252"/>
                </a:solidFill>
              </a:rPr>
              <a:t>wzmacnia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działanie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przeciwpasożytnicze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produktu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ParaFight</a:t>
            </a:r>
            <a:r>
              <a:rPr lang="en-US" sz="1800" b="1" dirty="0">
                <a:solidFill>
                  <a:srgbClr val="525252"/>
                </a:solidFill>
              </a:rPr>
              <a:t>; </a:t>
            </a:r>
            <a:endParaRPr sz="1800" b="1" dirty="0">
              <a:solidFill>
                <a:srgbClr val="525252"/>
              </a:solidFill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525252"/>
              </a:solidFill>
            </a:endParaRPr>
          </a:p>
          <a:p>
            <a:pPr marL="12700" marR="18161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525252"/>
                </a:solidFill>
              </a:rPr>
              <a:t>wspomaga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normalizację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pracy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narządów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układu</a:t>
            </a:r>
            <a:r>
              <a:rPr lang="en-US" sz="1800" b="1" dirty="0">
                <a:solidFill>
                  <a:srgbClr val="525252"/>
                </a:solidFill>
              </a:rPr>
              <a:t> </a:t>
            </a:r>
            <a:r>
              <a:rPr lang="en-US" sz="1800" b="1" dirty="0" err="1">
                <a:solidFill>
                  <a:srgbClr val="525252"/>
                </a:solidFill>
              </a:rPr>
              <a:t>pokarmowego</a:t>
            </a:r>
            <a:r>
              <a:rPr lang="en-US" sz="1800" b="1" dirty="0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8"/>
          <p:cNvSpPr/>
          <p:nvPr/>
        </p:nvSpPr>
        <p:spPr>
          <a:xfrm>
            <a:off x="1158239" y="2805683"/>
            <a:ext cx="192000" cy="190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19" name="Google Shape;519;p38"/>
          <p:cNvSpPr/>
          <p:nvPr/>
        </p:nvSpPr>
        <p:spPr>
          <a:xfrm>
            <a:off x="1158239" y="3642359"/>
            <a:ext cx="192000" cy="190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0" name="Google Shape;520;p38"/>
          <p:cNvSpPr/>
          <p:nvPr/>
        </p:nvSpPr>
        <p:spPr>
          <a:xfrm>
            <a:off x="1158239" y="4465320"/>
            <a:ext cx="192000" cy="192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667" b="85111" l="22563" r="42500">
                        <a14:foregroundMark x1="30938" y1="49444" x2="30938" y2="49444"/>
                        <a14:foregroundMark x1="35938" y1="49778" x2="35938" y2="49778"/>
                        <a14:foregroundMark x1="34000" y1="42333" x2="34000" y2="42333"/>
                        <a14:foregroundMark x1="29000" y1="40222" x2="29000" y2="40222"/>
                        <a14:foregroundMark x1="36375" y1="40778" x2="36375" y2="40778"/>
                        <a14:foregroundMark x1="27375" y1="49444" x2="27375" y2="49444"/>
                        <a14:foregroundMark x1="26750" y1="48333" x2="26750" y2="48333"/>
                      </a14:backgroundRemoval>
                    </a14:imgEffect>
                  </a14:imgLayer>
                </a14:imgProps>
              </a:ext>
            </a:extLst>
          </a:blip>
          <a:srcRect l="22640" t="33894" r="57520" b="15048"/>
          <a:stretch/>
        </p:blipFill>
        <p:spPr>
          <a:xfrm>
            <a:off x="8138282" y="1170432"/>
            <a:ext cx="3267768" cy="473035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9"/>
          <p:cNvSpPr/>
          <p:nvPr/>
        </p:nvSpPr>
        <p:spPr>
          <a:xfrm>
            <a:off x="0" y="5974966"/>
            <a:ext cx="12192000" cy="8724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7" name="Google Shape;527;p39"/>
          <p:cNvSpPr/>
          <p:nvPr/>
        </p:nvSpPr>
        <p:spPr>
          <a:xfrm>
            <a:off x="7357871" y="0"/>
            <a:ext cx="4834255" cy="6858000"/>
          </a:xfrm>
          <a:custGeom>
            <a:avLst/>
            <a:gdLst/>
            <a:ahLst/>
            <a:cxnLst/>
            <a:rect l="l" t="t" r="r" b="b"/>
            <a:pathLst>
              <a:path w="4834255" h="6858000" extrusionOk="0">
                <a:moveTo>
                  <a:pt x="0" y="6857996"/>
                </a:moveTo>
                <a:lnTo>
                  <a:pt x="4834128" y="6857996"/>
                </a:lnTo>
                <a:lnTo>
                  <a:pt x="4834128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8CC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8" name="Google Shape;528;p39"/>
          <p:cNvSpPr txBox="1">
            <a:spLocks noGrp="1"/>
          </p:cNvSpPr>
          <p:nvPr>
            <p:ph type="title"/>
          </p:nvPr>
        </p:nvSpPr>
        <p:spPr>
          <a:xfrm>
            <a:off x="879357" y="687061"/>
            <a:ext cx="54591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79546"/>
                </a:solidFill>
              </a:rPr>
              <a:t>PAU D’ARCO Z SELENEM  </a:t>
            </a:r>
            <a:r>
              <a:rPr lang="en-US">
                <a:solidFill>
                  <a:srgbClr val="525252"/>
                </a:solidFill>
              </a:rPr>
              <a:t>WZMACNIA ODPORNOŚĆ</a:t>
            </a:r>
            <a:endParaRPr/>
          </a:p>
        </p:txBody>
      </p:sp>
      <p:sp>
        <p:nvSpPr>
          <p:cNvPr id="529" name="Google Shape;529;p39"/>
          <p:cNvSpPr txBox="1"/>
          <p:nvPr/>
        </p:nvSpPr>
        <p:spPr>
          <a:xfrm>
            <a:off x="1169009" y="2873502"/>
            <a:ext cx="5262900" cy="2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5651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źródło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1">
                <a:solidFill>
                  <a:srgbClr val="525252"/>
                </a:solidFill>
              </a:rPr>
              <a:t>naftochinonów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 b="1">
                <a:solidFill>
                  <a:srgbClr val="525252"/>
                </a:solidFill>
              </a:rPr>
              <a:t>lapacholu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1">
                <a:solidFill>
                  <a:srgbClr val="525252"/>
                </a:solidFill>
              </a:rPr>
              <a:t>beta-lapacholu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8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wzmacnia wrodzoną i nabytą odporność organizmu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8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812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zapobiega rozwojowi patogennej mikroflory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  (</a:t>
            </a:r>
            <a:r>
              <a:rPr lang="en-US" sz="1800" b="1">
                <a:solidFill>
                  <a:srgbClr val="525252"/>
                </a:solidFill>
              </a:rPr>
              <a:t>grzybów, bakterii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  <a:r>
              <a:rPr lang="en-US" sz="1800" b="1">
                <a:solidFill>
                  <a:srgbClr val="525252"/>
                </a:solidFill>
              </a:rPr>
              <a:t>spowodowanej obecnością pasożytów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39"/>
          <p:cNvSpPr/>
          <p:nvPr/>
        </p:nvSpPr>
        <p:spPr>
          <a:xfrm>
            <a:off x="879347" y="2962655"/>
            <a:ext cx="192000" cy="1920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1" name="Google Shape;531;p39"/>
          <p:cNvSpPr/>
          <p:nvPr/>
        </p:nvSpPr>
        <p:spPr>
          <a:xfrm>
            <a:off x="879347" y="3823715"/>
            <a:ext cx="192000" cy="1905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2" name="Google Shape;532;p39"/>
          <p:cNvSpPr/>
          <p:nvPr/>
        </p:nvSpPr>
        <p:spPr>
          <a:xfrm>
            <a:off x="879347" y="4611623"/>
            <a:ext cx="192000" cy="1920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59610" y="1297686"/>
            <a:ext cx="2230775" cy="42626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40"/>
          <p:cNvSpPr/>
          <p:nvPr/>
        </p:nvSpPr>
        <p:spPr>
          <a:xfrm>
            <a:off x="7357871" y="0"/>
            <a:ext cx="4834255" cy="6858000"/>
          </a:xfrm>
          <a:custGeom>
            <a:avLst/>
            <a:gdLst/>
            <a:ahLst/>
            <a:cxnLst/>
            <a:rect l="l" t="t" r="r" b="b"/>
            <a:pathLst>
              <a:path w="4834255" h="6858000" extrusionOk="0">
                <a:moveTo>
                  <a:pt x="0" y="6857996"/>
                </a:moveTo>
                <a:lnTo>
                  <a:pt x="4834128" y="6857996"/>
                </a:lnTo>
                <a:lnTo>
                  <a:pt x="4834128" y="0"/>
                </a:lnTo>
                <a:lnTo>
                  <a:pt x="0" y="0"/>
                </a:lnTo>
                <a:lnTo>
                  <a:pt x="0" y="6857996"/>
                </a:lnTo>
                <a:close/>
              </a:path>
            </a:pathLst>
          </a:custGeom>
          <a:solidFill>
            <a:srgbClr val="F8CC2E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39" name="Google Shape;539;p40"/>
          <p:cNvSpPr txBox="1">
            <a:spLocks noGrp="1"/>
          </p:cNvSpPr>
          <p:nvPr>
            <p:ph type="title"/>
          </p:nvPr>
        </p:nvSpPr>
        <p:spPr>
          <a:xfrm>
            <a:off x="1055345" y="666275"/>
            <a:ext cx="52587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463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79546"/>
                </a:solidFill>
              </a:rPr>
              <a:t>ASSIMILATOR  </a:t>
            </a:r>
            <a:r>
              <a:rPr lang="en-US">
                <a:solidFill>
                  <a:srgbClr val="525252"/>
                </a:solidFill>
              </a:rPr>
              <a:t>WSPOMAGA PROCESY TRAWIENNE</a:t>
            </a:r>
            <a:endParaRPr/>
          </a:p>
        </p:txBody>
      </p:sp>
      <p:sp>
        <p:nvSpPr>
          <p:cNvPr id="540" name="Google Shape;540;p40"/>
          <p:cNvSpPr txBox="1"/>
          <p:nvPr/>
        </p:nvSpPr>
        <p:spPr>
          <a:xfrm>
            <a:off x="1486661" y="2873502"/>
            <a:ext cx="5358000" cy="22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źródło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 10 </a:t>
            </a:r>
            <a:r>
              <a:rPr lang="en-US" sz="1800" b="1">
                <a:solidFill>
                  <a:srgbClr val="525252"/>
                </a:solidFill>
              </a:rPr>
              <a:t>enzymów trawiennych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przyspieszających rozkład białek, tłuszczów </a:t>
            </a:r>
            <a:endParaRPr sz="1800" b="1">
              <a:solidFill>
                <a:srgbClr val="525252"/>
              </a:solidFill>
            </a:endParaRPr>
          </a:p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i węglowodanów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8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korzystnie wpływa na procesy trawienne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None/>
            </a:pPr>
            <a:endParaRPr sz="185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700" marR="4216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wspomaga przyswajanie substancji odżywczych</a:t>
            </a:r>
            <a:r>
              <a:rPr lang="en-US" sz="1800" b="1">
                <a:solidFill>
                  <a:srgbClr val="525252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0"/>
          <p:cNvSpPr/>
          <p:nvPr/>
        </p:nvSpPr>
        <p:spPr>
          <a:xfrm>
            <a:off x="1158239" y="2962655"/>
            <a:ext cx="192000" cy="19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2" name="Google Shape;542;p40"/>
          <p:cNvSpPr/>
          <p:nvPr/>
        </p:nvSpPr>
        <p:spPr>
          <a:xfrm>
            <a:off x="1158239" y="4070603"/>
            <a:ext cx="192000" cy="19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3" name="Google Shape;543;p40"/>
          <p:cNvSpPr/>
          <p:nvPr/>
        </p:nvSpPr>
        <p:spPr>
          <a:xfrm>
            <a:off x="1158239" y="4626864"/>
            <a:ext cx="192000" cy="1920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4" name="Google Shape;544;p40"/>
          <p:cNvSpPr/>
          <p:nvPr/>
        </p:nvSpPr>
        <p:spPr>
          <a:xfrm>
            <a:off x="8638031" y="1260347"/>
            <a:ext cx="2273700" cy="4337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3"/>
          <p:cNvSpPr/>
          <p:nvPr/>
        </p:nvSpPr>
        <p:spPr>
          <a:xfrm>
            <a:off x="784374" y="897868"/>
            <a:ext cx="7249364" cy="1321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POCZĄTKOWO MOŻEMY NIE DOSTRZEGAĆ PROBLEMU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3"/>
          <p:cNvSpPr/>
          <p:nvPr/>
        </p:nvSpPr>
        <p:spPr>
          <a:xfrm>
            <a:off x="779430" y="3093369"/>
            <a:ext cx="5951875" cy="1937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Infekcje pasożytnicze wywołują objawy podobne do </a:t>
            </a:r>
            <a:r>
              <a:rPr lang="en-US" sz="2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znanych chorób.   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Ukrywają swoją aktywność, więc trudno je rozpoznać.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81750" y="820737"/>
            <a:ext cx="5040313" cy="5216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1"/>
          <p:cNvSpPr/>
          <p:nvPr/>
        </p:nvSpPr>
        <p:spPr>
          <a:xfrm>
            <a:off x="0" y="3756"/>
            <a:ext cx="12192000" cy="6850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0" name="Google Shape;550;p41"/>
          <p:cNvSpPr txBox="1">
            <a:spLocks noGrp="1"/>
          </p:cNvSpPr>
          <p:nvPr>
            <p:ph type="title"/>
          </p:nvPr>
        </p:nvSpPr>
        <p:spPr>
          <a:xfrm>
            <a:off x="1046784" y="400558"/>
            <a:ext cx="10098300" cy="20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95850" rIns="0" bIns="0" anchor="t" anchorCtr="0">
            <a:noAutofit/>
          </a:bodyPr>
          <a:lstStyle/>
          <a:p>
            <a:pPr marL="3175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PARASHIELD PLUS</a:t>
            </a:r>
            <a:endParaRPr/>
          </a:p>
          <a:p>
            <a:pPr marL="10795" marR="50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525252"/>
                </a:solidFill>
              </a:rPr>
              <a:t>rozszerzona wersja zestawu wspomagającego oczyszczanie organizmu </a:t>
            </a:r>
            <a:endParaRPr/>
          </a:p>
        </p:txBody>
      </p:sp>
      <p:sp>
        <p:nvSpPr>
          <p:cNvPr id="551" name="Google Shape;551;p41"/>
          <p:cNvSpPr txBox="1"/>
          <p:nvPr/>
        </p:nvSpPr>
        <p:spPr>
          <a:xfrm>
            <a:off x="568553" y="4385817"/>
            <a:ext cx="20880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535353"/>
                </a:solidFill>
              </a:rPr>
              <a:t>ochrona przed pasożytami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1"/>
          <p:cNvSpPr/>
          <p:nvPr/>
        </p:nvSpPr>
        <p:spPr>
          <a:xfrm>
            <a:off x="941832" y="3072383"/>
            <a:ext cx="1226700" cy="1269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3" name="Google Shape;553;p41"/>
          <p:cNvSpPr/>
          <p:nvPr/>
        </p:nvSpPr>
        <p:spPr>
          <a:xfrm>
            <a:off x="3188207" y="3072383"/>
            <a:ext cx="1226700" cy="1269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4" name="Google Shape;554;p41"/>
          <p:cNvSpPr/>
          <p:nvPr/>
        </p:nvSpPr>
        <p:spPr>
          <a:xfrm>
            <a:off x="5436108" y="3072383"/>
            <a:ext cx="1225200" cy="1269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5" name="Google Shape;555;p41"/>
          <p:cNvSpPr/>
          <p:nvPr/>
        </p:nvSpPr>
        <p:spPr>
          <a:xfrm>
            <a:off x="7684007" y="3072383"/>
            <a:ext cx="1225200" cy="12696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6" name="Google Shape;556;p41"/>
          <p:cNvSpPr txBox="1"/>
          <p:nvPr/>
        </p:nvSpPr>
        <p:spPr>
          <a:xfrm>
            <a:off x="2920825" y="4373375"/>
            <a:ext cx="17169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154305" marR="5080" lvl="0" indent="-14224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intensywne oczyszczanie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41"/>
          <p:cNvSpPr txBox="1"/>
          <p:nvPr/>
        </p:nvSpPr>
        <p:spPr>
          <a:xfrm>
            <a:off x="5097588" y="4371850"/>
            <a:ext cx="18957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67310" marR="5080" lvl="0" indent="-5524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normalizacja procesów trawiennych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41"/>
          <p:cNvSpPr txBox="1"/>
          <p:nvPr/>
        </p:nvSpPr>
        <p:spPr>
          <a:xfrm>
            <a:off x="7608575" y="4385825"/>
            <a:ext cx="14904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535353"/>
                </a:solidFill>
              </a:rPr>
              <a:t>wzmocnienie odporności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41"/>
          <p:cNvSpPr txBox="1"/>
          <p:nvPr/>
        </p:nvSpPr>
        <p:spPr>
          <a:xfrm>
            <a:off x="8807375" y="4373375"/>
            <a:ext cx="30855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noAutofit/>
          </a:bodyPr>
          <a:lstStyle/>
          <a:p>
            <a:pPr marL="512444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525252"/>
                </a:solidFill>
              </a:rPr>
              <a:t>dwukrotnie dłuższy czas trwania programu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41"/>
          <p:cNvSpPr/>
          <p:nvPr/>
        </p:nvSpPr>
        <p:spPr>
          <a:xfrm>
            <a:off x="9982200" y="3072383"/>
            <a:ext cx="1392900" cy="14388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6988" y="-15875"/>
            <a:ext cx="12245976" cy="6889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3"/>
          <p:cNvSpPr/>
          <p:nvPr/>
        </p:nvSpPr>
        <p:spPr>
          <a:xfrm>
            <a:off x="1239837" y="1025706"/>
            <a:ext cx="9712326" cy="1118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PARASHIELD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набор для защиты от паразитов</a:t>
            </a:r>
            <a:endParaRPr/>
          </a:p>
        </p:txBody>
      </p:sp>
      <p:sp>
        <p:nvSpPr>
          <p:cNvPr id="581" name="Google Shape;581;p43"/>
          <p:cNvSpPr/>
          <p:nvPr/>
        </p:nvSpPr>
        <p:spPr>
          <a:xfrm>
            <a:off x="-14290" y="1169986"/>
            <a:ext cx="12220581" cy="4518028"/>
          </a:xfrm>
          <a:prstGeom prst="rect">
            <a:avLst/>
          </a:prstGeom>
          <a:solidFill>
            <a:srgbClr val="FD9B2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43"/>
          <p:cNvSpPr/>
          <p:nvPr/>
        </p:nvSpPr>
        <p:spPr>
          <a:xfrm>
            <a:off x="1239837" y="1432409"/>
            <a:ext cx="97123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ZESTAWY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OD CORAL CLUB 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43"/>
          <p:cNvSpPr/>
          <p:nvPr/>
        </p:nvSpPr>
        <p:spPr>
          <a:xfrm>
            <a:off x="918733" y="4310216"/>
            <a:ext cx="2435226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Synergia składników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4" name="Google Shape;584;p43"/>
          <p:cNvSpPr/>
          <p:nvPr/>
        </p:nvSpPr>
        <p:spPr>
          <a:xfrm>
            <a:off x="3363912" y="4312148"/>
            <a:ext cx="2760664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Przejrzysty schemat stosowania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5" name="Google Shape;585;p43"/>
          <p:cNvSpPr/>
          <p:nvPr/>
        </p:nvSpPr>
        <p:spPr>
          <a:xfrm>
            <a:off x="5926264" y="4285505"/>
            <a:ext cx="2760666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Zdrowy styl życia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6" name="Google Shape;586;p43"/>
          <p:cNvSpPr/>
          <p:nvPr/>
        </p:nvSpPr>
        <p:spPr>
          <a:xfrm>
            <a:off x="8575761" y="4434094"/>
            <a:ext cx="2759100" cy="3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</a:rPr>
              <a:t>Kompleksow</a:t>
            </a: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 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podejście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7" name="Google Shape;58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6400" y="3068638"/>
            <a:ext cx="1055688" cy="109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20718" y="3315029"/>
            <a:ext cx="1352550" cy="127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4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7038" y="3068638"/>
            <a:ext cx="1054102" cy="109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12913" y="3024188"/>
            <a:ext cx="1104902" cy="1143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4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828597" y="3074988"/>
            <a:ext cx="1079570" cy="1117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Google Shape;59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" y="0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44"/>
          <p:cNvSpPr/>
          <p:nvPr/>
        </p:nvSpPr>
        <p:spPr>
          <a:xfrm>
            <a:off x="647700" y="930701"/>
            <a:ext cx="6797100" cy="25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Parashield </a:t>
            </a:r>
            <a:endParaRPr sz="60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 Parashield </a:t>
            </a:r>
            <a:endParaRPr sz="6000" b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lang="en-US" sz="6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Plus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44"/>
          <p:cNvSpPr/>
          <p:nvPr/>
        </p:nvSpPr>
        <p:spPr>
          <a:xfrm>
            <a:off x="647700" y="3812687"/>
            <a:ext cx="5081700" cy="8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2800"/>
              <a:buFont typeface="Helvetica Neue"/>
              <a:buNone/>
            </a:pPr>
            <a:r>
              <a:rPr lang="en-US" sz="2800" b="1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-US" sz="2800" b="1" i="0" u="none" strike="noStrike" cap="none">
                <a:solidFill>
                  <a:srgbClr val="FFFE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straży Twojego zdrowia!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E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9" name="Google Shape;59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1975" y="839481"/>
            <a:ext cx="7625297" cy="37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73400" y="3508900"/>
            <a:ext cx="2798375" cy="2798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/>
          <p:nvPr/>
        </p:nvSpPr>
        <p:spPr>
          <a:xfrm>
            <a:off x="1014412" y="626425"/>
            <a:ext cx="10106026" cy="6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ZWRÓĆ UWAGĘ NA SYMPTOMY:</a:t>
            </a:r>
            <a:r>
              <a:rPr lang="en-US" sz="3400" b="1" i="0" u="none" strike="noStrike" cap="none">
                <a:solidFill>
                  <a:srgbClr val="FD774D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073149" y="2071688"/>
            <a:ext cx="2176466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złe samopoczucie,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słabość,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zmęczenie</a:t>
            </a:r>
            <a:endParaRPr sz="14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1073149" y="3638999"/>
            <a:ext cx="2176466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spadek lub wzrost </a:t>
            </a: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apetytu</a:t>
            </a: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073149" y="5218200"/>
            <a:ext cx="2176466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biegunka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lub zatwardzenie</a:t>
            </a:r>
            <a:endParaRPr/>
          </a:p>
        </p:txBody>
      </p:sp>
      <p:sp>
        <p:nvSpPr>
          <p:cNvPr id="91" name="Google Shape;91;p14"/>
          <p:cNvSpPr/>
          <p:nvPr/>
        </p:nvSpPr>
        <p:spPr>
          <a:xfrm>
            <a:off x="3622675" y="2071688"/>
            <a:ext cx="2359025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alergia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 (wysypka na ciele, kaszel, ataki astmy)</a:t>
            </a:r>
            <a:endParaRPr sz="14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3622675" y="3576637"/>
            <a:ext cx="2365375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mdłości, wymioty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bez objawów zatrucia, ból brzucha </a:t>
            </a:r>
            <a:endParaRPr/>
          </a:p>
        </p:txBody>
      </p:sp>
      <p:sp>
        <p:nvSpPr>
          <p:cNvPr id="93" name="Google Shape;93;p14"/>
          <p:cNvSpPr/>
          <p:nvPr/>
        </p:nvSpPr>
        <p:spPr>
          <a:xfrm>
            <a:off x="3622675" y="5222275"/>
            <a:ext cx="23590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utrata masy ciała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przy dużym apetycie</a:t>
            </a:r>
            <a:endParaRPr/>
          </a:p>
        </p:txBody>
      </p:sp>
      <p:cxnSp>
        <p:nvCxnSpPr>
          <p:cNvPr id="94" name="Google Shape;94;p14"/>
          <p:cNvCxnSpPr/>
          <p:nvPr/>
        </p:nvCxnSpPr>
        <p:spPr>
          <a:xfrm rot="10800000" flipH="1">
            <a:off x="6097270" y="1636712"/>
            <a:ext cx="1" cy="4789489"/>
          </a:xfrm>
          <a:prstGeom prst="straightConnector1">
            <a:avLst/>
          </a:prstGeom>
          <a:noFill/>
          <a:ln w="12700" cap="flat" cmpd="sng">
            <a:solidFill>
              <a:srgbClr val="F28B2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5" name="Google Shape;95;p14"/>
          <p:cNvCxnSpPr/>
          <p:nvPr/>
        </p:nvCxnSpPr>
        <p:spPr>
          <a:xfrm rot="10800000" flipH="1">
            <a:off x="3363595" y="1636712"/>
            <a:ext cx="2" cy="4789489"/>
          </a:xfrm>
          <a:prstGeom prst="straightConnector1">
            <a:avLst/>
          </a:prstGeom>
          <a:noFill/>
          <a:ln w="12700" cap="flat" cmpd="sng">
            <a:solidFill>
              <a:srgbClr val="F28B2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6" name="Google Shape;96;p14"/>
          <p:cNvCxnSpPr/>
          <p:nvPr/>
        </p:nvCxnSpPr>
        <p:spPr>
          <a:xfrm rot="10800000" flipH="1">
            <a:off x="9032557" y="1636712"/>
            <a:ext cx="2" cy="4789489"/>
          </a:xfrm>
          <a:prstGeom prst="straightConnector1">
            <a:avLst/>
          </a:prstGeom>
          <a:noFill/>
          <a:ln w="12700" cap="flat" cmpd="sng">
            <a:solidFill>
              <a:srgbClr val="F28B2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7" name="Google Shape;97;p14"/>
          <p:cNvCxnSpPr/>
          <p:nvPr/>
        </p:nvCxnSpPr>
        <p:spPr>
          <a:xfrm rot="10800000">
            <a:off x="922337" y="3215957"/>
            <a:ext cx="10875964" cy="2"/>
          </a:xfrm>
          <a:prstGeom prst="straightConnector1">
            <a:avLst/>
          </a:prstGeom>
          <a:noFill/>
          <a:ln w="12700" cap="flat" cmpd="sng">
            <a:solidFill>
              <a:srgbClr val="F28B2B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98" name="Google Shape;98;p14"/>
          <p:cNvCxnSpPr/>
          <p:nvPr/>
        </p:nvCxnSpPr>
        <p:spPr>
          <a:xfrm rot="10800000">
            <a:off x="922337" y="4851082"/>
            <a:ext cx="10875964" cy="2"/>
          </a:xfrm>
          <a:prstGeom prst="straightConnector1">
            <a:avLst/>
          </a:prstGeom>
          <a:noFill/>
          <a:ln w="12700" cap="flat" cmpd="sng">
            <a:solidFill>
              <a:srgbClr val="F28B2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" name="Google Shape;99;p14"/>
          <p:cNvSpPr/>
          <p:nvPr/>
        </p:nvSpPr>
        <p:spPr>
          <a:xfrm>
            <a:off x="6298841" y="2067614"/>
            <a:ext cx="2359025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chrapanie 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albo zgrzytanie zębami podczas snu</a:t>
            </a:r>
            <a:endParaRPr/>
          </a:p>
        </p:txBody>
      </p:sp>
      <p:sp>
        <p:nvSpPr>
          <p:cNvPr id="100" name="Google Shape;100;p14"/>
          <p:cNvSpPr/>
          <p:nvPr/>
        </p:nvSpPr>
        <p:spPr>
          <a:xfrm>
            <a:off x="6356350" y="3576637"/>
            <a:ext cx="2562225" cy="1198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swędzenie anusa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(częst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objaw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przy występowaniu owsika ludzkiego)</a:t>
            </a:r>
            <a:endParaRPr/>
          </a:p>
        </p:txBody>
      </p:sp>
      <p:sp>
        <p:nvSpPr>
          <p:cNvPr id="101" name="Google Shape;101;p14"/>
          <p:cNvSpPr/>
          <p:nvPr/>
        </p:nvSpPr>
        <p:spPr>
          <a:xfrm>
            <a:off x="6356350" y="5222275"/>
            <a:ext cx="2675326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bóle </a:t>
            </a:r>
            <a:r>
              <a:rPr lang="en-US" sz="1800" b="1" i="0" u="none" strike="noStrike" cap="non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mięśni i stawów bez wysiłku fizycznego</a:t>
            </a:r>
            <a:endParaRPr/>
          </a:p>
        </p:txBody>
      </p:sp>
      <p:sp>
        <p:nvSpPr>
          <p:cNvPr id="102" name="Google Shape;102;p14"/>
          <p:cNvSpPr/>
          <p:nvPr/>
        </p:nvSpPr>
        <p:spPr>
          <a:xfrm>
            <a:off x="9347200" y="2063541"/>
            <a:ext cx="2359025" cy="375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F28B2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bezsenność</a:t>
            </a:r>
            <a:endParaRPr/>
          </a:p>
        </p:txBody>
      </p:sp>
      <p:sp>
        <p:nvSpPr>
          <p:cNvPr id="103" name="Google Shape;103;p14"/>
          <p:cNvSpPr/>
          <p:nvPr/>
        </p:nvSpPr>
        <p:spPr>
          <a:xfrm>
            <a:off x="9347200" y="3576637"/>
            <a:ext cx="2562225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bezobjawowy wzrost </a:t>
            </a: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temperatury</a:t>
            </a:r>
            <a:endParaRPr/>
          </a:p>
        </p:txBody>
      </p:sp>
      <p:sp>
        <p:nvSpPr>
          <p:cNvPr id="104" name="Google Shape;104;p14"/>
          <p:cNvSpPr/>
          <p:nvPr/>
        </p:nvSpPr>
        <p:spPr>
          <a:xfrm>
            <a:off x="9347200" y="5164766"/>
            <a:ext cx="2359025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 zapalny lub powiększenie </a:t>
            </a:r>
            <a:r>
              <a:rPr lang="en-US" sz="1800" b="1" i="0" u="none" strike="noStrike" cap="none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węzłów chłonnych</a:t>
            </a:r>
            <a:endParaRPr sz="1400" b="0" i="0" u="none" strike="noStrike" cap="non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5"/>
          <p:cNvSpPr/>
          <p:nvPr/>
        </p:nvSpPr>
        <p:spPr>
          <a:xfrm>
            <a:off x="9639300" y="2090738"/>
            <a:ext cx="1930400" cy="58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Zwierzęta domowa</a:t>
            </a:r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925" y="4398962"/>
            <a:ext cx="1536700" cy="153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72125" y="4252912"/>
            <a:ext cx="1727200" cy="1728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829800" y="3146425"/>
            <a:ext cx="1547813" cy="1547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47263" y="627062"/>
            <a:ext cx="1512889" cy="15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/>
          <p:nvPr/>
        </p:nvSpPr>
        <p:spPr>
          <a:xfrm>
            <a:off x="1003298" y="373079"/>
            <a:ext cx="3841006" cy="166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ŹRÓDŁAMI </a:t>
            </a:r>
            <a:r>
              <a:rPr lang="en-US" sz="34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PASOŻY</a:t>
            </a:r>
            <a:r>
              <a:rPr lang="en-US" sz="3400" b="1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TÓW MOGĄ BYĆ </a:t>
            </a:r>
            <a:endParaRPr/>
          </a:p>
        </p:txBody>
      </p:sp>
      <p:cxnSp>
        <p:nvCxnSpPr>
          <p:cNvPr id="116" name="Google Shape;116;p15"/>
          <p:cNvCxnSpPr/>
          <p:nvPr/>
        </p:nvCxnSpPr>
        <p:spPr>
          <a:xfrm rot="10800000" flipH="1">
            <a:off x="2349499" y="2776538"/>
            <a:ext cx="4799016" cy="612777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117" name="Google Shape;117;p15"/>
          <p:cNvCxnSpPr/>
          <p:nvPr/>
        </p:nvCxnSpPr>
        <p:spPr>
          <a:xfrm rot="10800000" flipH="1">
            <a:off x="3681412" y="3138488"/>
            <a:ext cx="3613152" cy="168751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118" name="Google Shape;118;p15"/>
          <p:cNvCxnSpPr/>
          <p:nvPr/>
        </p:nvCxnSpPr>
        <p:spPr>
          <a:xfrm rot="10800000" flipH="1">
            <a:off x="6970713" y="3614737"/>
            <a:ext cx="874714" cy="873127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119" name="Google Shape;119;p15"/>
          <p:cNvCxnSpPr/>
          <p:nvPr/>
        </p:nvCxnSpPr>
        <p:spPr>
          <a:xfrm rot="10800000">
            <a:off x="8366124" y="3725862"/>
            <a:ext cx="155577" cy="512764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120" name="Google Shape;120;p15"/>
          <p:cNvCxnSpPr/>
          <p:nvPr/>
        </p:nvCxnSpPr>
        <p:spPr>
          <a:xfrm flipH="1">
            <a:off x="8870950" y="1620837"/>
            <a:ext cx="906464" cy="325439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sp>
        <p:nvSpPr>
          <p:cNvPr id="121" name="Google Shape;121;p15"/>
          <p:cNvSpPr/>
          <p:nvPr/>
        </p:nvSpPr>
        <p:spPr>
          <a:xfrm>
            <a:off x="9639300" y="4689475"/>
            <a:ext cx="1930400" cy="838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Włączniki światła i klamki do drzwi</a:t>
            </a:r>
            <a:endParaRPr/>
          </a:p>
        </p:txBody>
      </p:sp>
      <p:sp>
        <p:nvSpPr>
          <p:cNvPr id="122" name="Google Shape;122;p15"/>
          <p:cNvSpPr/>
          <p:nvPr/>
        </p:nvSpPr>
        <p:spPr>
          <a:xfrm>
            <a:off x="3487737" y="4700587"/>
            <a:ext cx="1930402" cy="34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Kuchnia</a:t>
            </a:r>
            <a:endParaRPr/>
          </a:p>
        </p:txBody>
      </p:sp>
      <p:sp>
        <p:nvSpPr>
          <p:cNvPr id="123" name="Google Shape;123;p15"/>
          <p:cNvSpPr/>
          <p:nvPr/>
        </p:nvSpPr>
        <p:spPr>
          <a:xfrm>
            <a:off x="5470525" y="5965825"/>
            <a:ext cx="1930400" cy="58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Transport publiczny</a:t>
            </a:r>
            <a:endParaRPr/>
          </a:p>
        </p:txBody>
      </p:sp>
      <p:sp>
        <p:nvSpPr>
          <p:cNvPr id="124" name="Google Shape;124;p15"/>
          <p:cNvSpPr/>
          <p:nvPr/>
        </p:nvSpPr>
        <p:spPr>
          <a:xfrm>
            <a:off x="1997075" y="5934075"/>
            <a:ext cx="1930400" cy="34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Place zabaw </a:t>
            </a:r>
            <a:endParaRPr/>
          </a:p>
        </p:txBody>
      </p:sp>
      <p:pic>
        <p:nvPicPr>
          <p:cNvPr id="125" name="Google Shape;125;p1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6612" y="2717800"/>
            <a:ext cx="1501776" cy="1503363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5"/>
          <p:cNvSpPr/>
          <p:nvPr/>
        </p:nvSpPr>
        <p:spPr>
          <a:xfrm>
            <a:off x="622300" y="4135437"/>
            <a:ext cx="1930400" cy="340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>
                <a:solidFill>
                  <a:srgbClr val="FFFFFF"/>
                </a:solidFill>
              </a:rPr>
              <a:t>Niefiltrowana</a:t>
            </a: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woda</a:t>
            </a:r>
            <a:endParaRPr/>
          </a:p>
        </p:txBody>
      </p:sp>
      <p:pic>
        <p:nvPicPr>
          <p:cNvPr id="127" name="Google Shape;127;p1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207000" y="506412"/>
            <a:ext cx="1512888" cy="151288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5"/>
          <p:cNvSpPr/>
          <p:nvPr/>
        </p:nvSpPr>
        <p:spPr>
          <a:xfrm>
            <a:off x="4840287" y="1962150"/>
            <a:ext cx="2246314" cy="589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Niemyte owoce i warzywa</a:t>
            </a:r>
            <a:endParaRPr/>
          </a:p>
        </p:txBody>
      </p:sp>
      <p:pic>
        <p:nvPicPr>
          <p:cNvPr id="129" name="Google Shape;129;p1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786688" y="4283075"/>
            <a:ext cx="1728789" cy="172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5"/>
          <p:cNvSpPr/>
          <p:nvPr/>
        </p:nvSpPr>
        <p:spPr>
          <a:xfrm>
            <a:off x="7685088" y="5976937"/>
            <a:ext cx="1931987" cy="349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Owady </a:t>
            </a:r>
            <a:endParaRPr/>
          </a:p>
        </p:txBody>
      </p:sp>
      <p:pic>
        <p:nvPicPr>
          <p:cNvPr id="131" name="Google Shape;131;p1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514725" y="2868613"/>
            <a:ext cx="1903415" cy="1905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15"/>
          <p:cNvCxnSpPr/>
          <p:nvPr/>
        </p:nvCxnSpPr>
        <p:spPr>
          <a:xfrm rot="10800000" flipH="1">
            <a:off x="5387975" y="2881313"/>
            <a:ext cx="2238377" cy="71120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133" name="Google Shape;133;p15"/>
          <p:cNvCxnSpPr/>
          <p:nvPr/>
        </p:nvCxnSpPr>
        <p:spPr>
          <a:xfrm rot="10800000">
            <a:off x="8872538" y="3482973"/>
            <a:ext cx="903289" cy="209552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cxnSp>
        <p:nvCxnSpPr>
          <p:cNvPr id="134" name="Google Shape;134;p15"/>
          <p:cNvCxnSpPr/>
          <p:nvPr/>
        </p:nvCxnSpPr>
        <p:spPr>
          <a:xfrm rot="10800000">
            <a:off x="6769100" y="1557337"/>
            <a:ext cx="820739" cy="325439"/>
          </a:xfrm>
          <a:prstGeom prst="straightConnector1">
            <a:avLst/>
          </a:prstGeom>
          <a:noFill/>
          <a:ln w="25400" cap="flat" cmpd="sng">
            <a:solidFill>
              <a:srgbClr val="FEE74B"/>
            </a:solidFill>
            <a:prstDash val="dashDot"/>
            <a:miter lim="400000"/>
            <a:headEnd type="none" w="sm" len="sm"/>
            <a:tailEnd type="none" w="sm" len="sm"/>
          </a:ln>
        </p:spPr>
      </p:cxnSp>
      <p:pic>
        <p:nvPicPr>
          <p:cNvPr id="135" name="Google Shape;135;p1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696075" y="615950"/>
            <a:ext cx="2838450" cy="2938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6"/>
          <p:cNvSpPr/>
          <p:nvPr/>
        </p:nvSpPr>
        <p:spPr>
          <a:xfrm>
            <a:off x="1014412" y="615314"/>
            <a:ext cx="9934576" cy="614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PASOŻYTY MOGĄ POJAWIĆ SIĘ U KAŻDEGO:  </a:t>
            </a:r>
            <a:endParaRPr sz="34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16"/>
          <p:cNvSpPr/>
          <p:nvPr/>
        </p:nvSpPr>
        <p:spPr>
          <a:xfrm>
            <a:off x="366651" y="4624836"/>
            <a:ext cx="4249950" cy="92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37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C37"/>
                </a:solidFill>
                <a:latin typeface="Arial"/>
                <a:ea typeface="Arial"/>
                <a:cs typeface="Arial"/>
                <a:sym typeface="Arial"/>
              </a:rPr>
              <a:t>NAWYKI ŻYWIENIOWE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b="1">
                <a:solidFill>
                  <a:srgbClr val="FFFFFF"/>
                </a:solidFill>
              </a:rPr>
              <a:t>krwiste steki</a:t>
            </a: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sushi, tuńczyk, śledzie, słonina, suszone ryby, mięso)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16"/>
          <p:cNvSpPr/>
          <p:nvPr/>
        </p:nvSpPr>
        <p:spPr>
          <a:xfrm>
            <a:off x="8975634" y="4624824"/>
            <a:ext cx="2170200" cy="9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37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C37"/>
                </a:solidFill>
                <a:latin typeface="Arial"/>
                <a:ea typeface="Arial"/>
                <a:cs typeface="Arial"/>
                <a:sym typeface="Arial"/>
              </a:rPr>
              <a:t>STYL ŻYCIA</a:t>
            </a: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(spacery, praca </a:t>
            </a:r>
            <a:endParaRPr sz="18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37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w ogrodzie)</a:t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4987866" y="4624824"/>
            <a:ext cx="26637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C37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FC37"/>
                </a:solidFill>
                <a:latin typeface="Arial"/>
                <a:ea typeface="Arial"/>
                <a:cs typeface="Arial"/>
                <a:sym typeface="Arial"/>
              </a:rPr>
              <a:t>MIŁOŚĆ DO PÓDRÓŻOWANIA</a:t>
            </a:r>
            <a:endParaRPr/>
          </a:p>
        </p:txBody>
      </p:sp>
      <p:pic>
        <p:nvPicPr>
          <p:cNvPr id="145" name="Google Shape;14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750" y="2486984"/>
            <a:ext cx="1905002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70209" y="2486984"/>
            <a:ext cx="1905002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68086" y="2486984"/>
            <a:ext cx="1903415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7"/>
          <p:cNvSpPr/>
          <p:nvPr/>
        </p:nvSpPr>
        <p:spPr>
          <a:xfrm>
            <a:off x="1043167" y="698312"/>
            <a:ext cx="101060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8B14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RYZYKO ZAKAŻENIA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WZRASTA PRZY:</a:t>
            </a:r>
            <a:r>
              <a:rPr lang="en-US" sz="3400" b="1" i="0" u="none" strike="noStrike" cap="none">
                <a:solidFill>
                  <a:srgbClr val="F48B14"/>
                </a:solidFill>
                <a:latin typeface="Arial"/>
                <a:ea typeface="Arial"/>
                <a:cs typeface="Arial"/>
                <a:sym typeface="Arial"/>
              </a:rPr>
              <a:t>   </a:t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2089149" y="2309813"/>
            <a:ext cx="2846391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obniżonej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odporności</a:t>
            </a:r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2089149" y="3489324"/>
            <a:ext cx="2846391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chorobach pęcherzyka żółciowego</a:t>
            </a:r>
            <a:endParaRPr/>
          </a:p>
        </p:txBody>
      </p:sp>
      <p:sp>
        <p:nvSpPr>
          <p:cNvPr id="156" name="Google Shape;156;p17"/>
          <p:cNvSpPr/>
          <p:nvPr/>
        </p:nvSpPr>
        <p:spPr>
          <a:xfrm>
            <a:off x="2089150" y="4667248"/>
            <a:ext cx="3414713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zaburzeni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ach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flory bakteryjnej jelit</a:t>
            </a:r>
            <a:endParaRPr/>
          </a:p>
        </p:txBody>
      </p:sp>
      <p:sp>
        <p:nvSpPr>
          <p:cNvPr id="157" name="Google Shape;157;p17"/>
          <p:cNvSpPr/>
          <p:nvPr/>
        </p:nvSpPr>
        <p:spPr>
          <a:xfrm>
            <a:off x="7270749" y="2309813"/>
            <a:ext cx="2846391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osłabieniu sekrecji żołądka</a:t>
            </a:r>
            <a:endParaRPr/>
          </a:p>
        </p:txBody>
      </p:sp>
      <p:sp>
        <p:nvSpPr>
          <p:cNvPr id="158" name="Google Shape;158;p17"/>
          <p:cNvSpPr/>
          <p:nvPr/>
        </p:nvSpPr>
        <p:spPr>
          <a:xfrm>
            <a:off x="7283107" y="3600407"/>
            <a:ext cx="4641850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niezdrowym odżywianiu</a:t>
            </a:r>
            <a:endParaRPr/>
          </a:p>
        </p:txBody>
      </p:sp>
      <p:sp>
        <p:nvSpPr>
          <p:cNvPr id="159" name="Google Shape;159;p17"/>
          <p:cNvSpPr/>
          <p:nvPr/>
        </p:nvSpPr>
        <p:spPr>
          <a:xfrm>
            <a:off x="7270750" y="4595812"/>
            <a:ext cx="3979863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Helvetica Neue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zaburzeni</a:t>
            </a:r>
            <a:r>
              <a:rPr lang="en-US" sz="1800" b="1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ach</a:t>
            </a:r>
            <a:r>
              <a:rPr lang="en-US" sz="1800" b="1" i="0" u="none" strike="noStrike" cap="none">
                <a:solidFill>
                  <a:srgbClr val="53535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funkcjonowania enzymów</a:t>
            </a:r>
            <a:endParaRPr/>
          </a:p>
        </p:txBody>
      </p:sp>
      <p:pic>
        <p:nvPicPr>
          <p:cNvPr id="160" name="Google Shape;16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575" y="4508500"/>
            <a:ext cx="931863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575" y="2152650"/>
            <a:ext cx="931863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70612" y="2152650"/>
            <a:ext cx="931864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70612" y="4508500"/>
            <a:ext cx="931864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4575" y="3330575"/>
            <a:ext cx="933450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70612" y="3330575"/>
            <a:ext cx="931864" cy="96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18"/>
          <p:cNvGrpSpPr/>
          <p:nvPr/>
        </p:nvGrpSpPr>
        <p:grpSpPr>
          <a:xfrm>
            <a:off x="-577853" y="-215903"/>
            <a:ext cx="13104819" cy="7397756"/>
            <a:chOff x="-1" y="-1"/>
            <a:chExt cx="13104818" cy="7397754"/>
          </a:xfrm>
        </p:grpSpPr>
        <p:pic>
          <p:nvPicPr>
            <p:cNvPr id="171" name="Google Shape;171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8297" y="215385"/>
              <a:ext cx="12192027" cy="68585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8"/>
            <p:cNvSpPr/>
            <p:nvPr/>
          </p:nvSpPr>
          <p:spPr>
            <a:xfrm>
              <a:off x="-1" y="-1"/>
              <a:ext cx="5072067" cy="5073653"/>
            </a:xfrm>
            <a:prstGeom prst="ellipse">
              <a:avLst/>
            </a:prstGeom>
            <a:solidFill>
              <a:srgbClr val="A7A7A7">
                <a:alpha val="9411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18"/>
            <p:cNvSpPr/>
            <p:nvPr/>
          </p:nvSpPr>
          <p:spPr>
            <a:xfrm>
              <a:off x="10007600" y="4300537"/>
              <a:ext cx="3097217" cy="3097216"/>
            </a:xfrm>
            <a:prstGeom prst="ellipse">
              <a:avLst/>
            </a:prstGeom>
            <a:noFill/>
            <a:ln w="25400" cap="flat" cmpd="sng">
              <a:solidFill>
                <a:srgbClr val="FD903B">
                  <a:alpha val="1450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4" name="Google Shape;174;p18"/>
          <p:cNvSpPr/>
          <p:nvPr/>
        </p:nvSpPr>
        <p:spPr>
          <a:xfrm>
            <a:off x="1014412" y="364816"/>
            <a:ext cx="101060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>
                <a:solidFill>
                  <a:srgbClr val="535353"/>
                </a:solidFill>
              </a:rPr>
              <a:t>W REZULTACIE</a:t>
            </a: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PASOŻYTY</a:t>
            </a: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MOGĄ ŁATWO </a:t>
            </a:r>
            <a:r>
              <a:rPr lang="en-US" sz="3400" b="1">
                <a:solidFill>
                  <a:srgbClr val="535353"/>
                </a:solidFill>
              </a:rPr>
              <a:t>PRZEDOSTAĆ SIĘ</a:t>
            </a: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 DO ORGANIZMU:</a:t>
            </a:r>
            <a:endParaRPr sz="1400" b="0" i="0" u="none" strike="noStrike" cap="none">
              <a:solidFill>
                <a:srgbClr val="F48B1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8"/>
          <p:cNvSpPr/>
          <p:nvPr/>
        </p:nvSpPr>
        <p:spPr>
          <a:xfrm>
            <a:off x="1018515" y="2411921"/>
            <a:ext cx="3177070" cy="82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903B"/>
              </a:buClr>
              <a:buSzPts val="2400"/>
              <a:buFont typeface="Helvetica Neue"/>
              <a:buNone/>
            </a:pPr>
            <a:r>
              <a:rPr lang="en-US" sz="2400" b="1" i="0" u="none" strike="noStrike" cap="none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przez jamę ustną</a:t>
            </a:r>
            <a:r>
              <a:rPr lang="en-US" sz="2400" b="1">
                <a:solidFill>
                  <a:srgbClr val="FD903B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lub rany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18"/>
          <p:cNvSpPr/>
          <p:nvPr/>
        </p:nvSpPr>
        <p:spPr>
          <a:xfrm>
            <a:off x="1042987" y="5559425"/>
            <a:ext cx="10106026" cy="58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Calibri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Calibri"/>
                <a:ea typeface="Calibri"/>
                <a:cs typeface="Calibri"/>
                <a:sym typeface="Calibri"/>
              </a:rPr>
              <a:t>PASOŻYTY - </a:t>
            </a:r>
            <a:r>
              <a:rPr lang="en-US"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ORGANIZMY, KTÓRE ŻYJĄ NA ZEWNĄTRZ LUB WEWNĄTRZ INNEGO ORGANIZMU (ŻYWICIELA) I KORZYSTAJĄ Z JEGO SUBSTANCJI ODŻYWCZYCH. </a:t>
            </a:r>
            <a:endParaRPr/>
          </a:p>
        </p:txBody>
      </p:sp>
      <p:sp>
        <p:nvSpPr>
          <p:cNvPr id="177" name="Google Shape;177;p18"/>
          <p:cNvSpPr/>
          <p:nvPr/>
        </p:nvSpPr>
        <p:spPr>
          <a:xfrm>
            <a:off x="3700462" y="1847849"/>
            <a:ext cx="354015" cy="354017"/>
          </a:xfrm>
          <a:prstGeom prst="ellipse">
            <a:avLst/>
          </a:prstGeom>
          <a:solidFill>
            <a:srgbClr val="FF912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8"/>
          <p:cNvSpPr/>
          <p:nvPr/>
        </p:nvSpPr>
        <p:spPr>
          <a:xfrm>
            <a:off x="4652962" y="4135437"/>
            <a:ext cx="674691" cy="674691"/>
          </a:xfrm>
          <a:prstGeom prst="ellipse">
            <a:avLst/>
          </a:prstGeom>
          <a:noFill/>
          <a:ln w="25400" cap="flat" cmpd="sng">
            <a:solidFill>
              <a:srgbClr val="FD9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18"/>
          <p:cNvSpPr/>
          <p:nvPr/>
        </p:nvSpPr>
        <p:spPr>
          <a:xfrm>
            <a:off x="10637838" y="4256087"/>
            <a:ext cx="552453" cy="554041"/>
          </a:xfrm>
          <a:prstGeom prst="ellipse">
            <a:avLst/>
          </a:prstGeom>
          <a:solidFill>
            <a:srgbClr val="FF912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8"/>
          <p:cNvSpPr/>
          <p:nvPr/>
        </p:nvSpPr>
        <p:spPr>
          <a:xfrm>
            <a:off x="9986963" y="2001838"/>
            <a:ext cx="328615" cy="328615"/>
          </a:xfrm>
          <a:prstGeom prst="ellipse">
            <a:avLst/>
          </a:prstGeom>
          <a:noFill/>
          <a:ln w="25400" cap="flat" cmpd="sng">
            <a:solidFill>
              <a:srgbClr val="FD9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8"/>
          <p:cNvSpPr/>
          <p:nvPr/>
        </p:nvSpPr>
        <p:spPr>
          <a:xfrm>
            <a:off x="11236324" y="2595563"/>
            <a:ext cx="233367" cy="233365"/>
          </a:xfrm>
          <a:prstGeom prst="ellipse">
            <a:avLst/>
          </a:prstGeom>
          <a:solidFill>
            <a:srgbClr val="FF912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8"/>
          <p:cNvSpPr/>
          <p:nvPr/>
        </p:nvSpPr>
        <p:spPr>
          <a:xfrm>
            <a:off x="3978273" y="4552948"/>
            <a:ext cx="233367" cy="233367"/>
          </a:xfrm>
          <a:prstGeom prst="ellipse">
            <a:avLst/>
          </a:prstGeom>
          <a:solidFill>
            <a:srgbClr val="FF912C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10326688" y="3468687"/>
            <a:ext cx="527053" cy="528641"/>
          </a:xfrm>
          <a:prstGeom prst="ellipse">
            <a:avLst/>
          </a:prstGeom>
          <a:noFill/>
          <a:ln w="25400" cap="flat" cmpd="sng">
            <a:solidFill>
              <a:srgbClr val="FD9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8"/>
          <p:cNvSpPr/>
          <p:nvPr/>
        </p:nvSpPr>
        <p:spPr>
          <a:xfrm>
            <a:off x="4276725" y="2751138"/>
            <a:ext cx="330200" cy="330203"/>
          </a:xfrm>
          <a:prstGeom prst="ellipse">
            <a:avLst/>
          </a:prstGeom>
          <a:noFill/>
          <a:ln w="25400" cap="flat" cmpd="sng">
            <a:solidFill>
              <a:srgbClr val="FD90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5" name="Google Shape;18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24725" y="2203450"/>
            <a:ext cx="3300413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0075" y="1617662"/>
            <a:ext cx="2925765" cy="292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37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9"/>
          <p:cNvSpPr/>
          <p:nvPr/>
        </p:nvSpPr>
        <p:spPr>
          <a:xfrm>
            <a:off x="709612" y="364816"/>
            <a:ext cx="10106026" cy="1137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3400"/>
              <a:buFont typeface="Arial"/>
              <a:buNone/>
            </a:pP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CO ROBIĄ </a:t>
            </a:r>
            <a:r>
              <a:rPr lang="en-US" sz="340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PASOŻYTY</a:t>
            </a:r>
            <a:r>
              <a:rPr lang="en-US" sz="3400" b="1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 PO PRZEDOSTANIU SIĘ DO ORGANIZMU CZŁOWIEKA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9"/>
          <p:cNvSpPr/>
          <p:nvPr/>
        </p:nvSpPr>
        <p:spPr>
          <a:xfrm>
            <a:off x="715423" y="2762340"/>
            <a:ext cx="1695451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PRZENIKAJĄ W POSTACI JAJEK</a:t>
            </a:r>
            <a:endParaRPr/>
          </a:p>
        </p:txBody>
      </p:sp>
      <p:sp>
        <p:nvSpPr>
          <p:cNvPr id="194" name="Google Shape;194;p19"/>
          <p:cNvSpPr/>
          <p:nvPr/>
        </p:nvSpPr>
        <p:spPr>
          <a:xfrm>
            <a:off x="4708435" y="2772464"/>
            <a:ext cx="2044702" cy="36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ROZMNAŻAJĄ SIĘ</a:t>
            </a:r>
            <a:endParaRPr sz="1800" b="1" i="0" u="none" strike="noStrike" cap="none">
              <a:solidFill>
                <a:srgbClr val="5353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9"/>
          <p:cNvSpPr/>
          <p:nvPr/>
        </p:nvSpPr>
        <p:spPr>
          <a:xfrm>
            <a:off x="8282766" y="2770276"/>
            <a:ext cx="2716664" cy="644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rgbClr val="535353"/>
                </a:solidFill>
                <a:latin typeface="Calibri"/>
                <a:ea typeface="Calibri"/>
                <a:cs typeface="Calibri"/>
                <a:sym typeface="Calibri"/>
              </a:rPr>
              <a:t>ROZPRZESTRZENIAJĄ SIĘ WEWNĄTRZ ORGANIZMU</a:t>
            </a:r>
            <a:endParaRPr/>
          </a:p>
        </p:txBody>
      </p:sp>
      <p:sp>
        <p:nvSpPr>
          <p:cNvPr id="196" name="Google Shape;196;p19"/>
          <p:cNvSpPr/>
          <p:nvPr/>
        </p:nvSpPr>
        <p:spPr>
          <a:xfrm>
            <a:off x="709073" y="3498848"/>
            <a:ext cx="2691323" cy="58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Uszkadzają tkanki, przywierają do ścianek jelit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9"/>
          <p:cNvSpPr/>
          <p:nvPr/>
        </p:nvSpPr>
        <p:spPr>
          <a:xfrm>
            <a:off x="4711700" y="3506787"/>
            <a:ext cx="2644775" cy="58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Wylęgają się larwy, trafiają do krwiobiegu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19"/>
          <p:cNvSpPr/>
          <p:nvPr/>
        </p:nvSpPr>
        <p:spPr>
          <a:xfrm>
            <a:off x="8220315" y="3506787"/>
            <a:ext cx="2835454" cy="58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535353"/>
                </a:solidFill>
                <a:latin typeface="Arial"/>
                <a:ea typeface="Arial"/>
                <a:cs typeface="Arial"/>
                <a:sym typeface="Arial"/>
              </a:rPr>
              <a:t>Krew przenosi larwy, pasożyty osiadają w narządach</a:t>
            </a:r>
            <a:endParaRPr sz="1600" b="0" i="0" u="none" strike="noStrike" cap="none">
              <a:solidFill>
                <a:srgbClr val="5353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19"/>
          <p:cNvSpPr/>
          <p:nvPr/>
        </p:nvSpPr>
        <p:spPr>
          <a:xfrm>
            <a:off x="798512" y="4887912"/>
            <a:ext cx="2644776" cy="82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Słabość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Drażliwość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Wahania nastroju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19"/>
          <p:cNvSpPr/>
          <p:nvPr/>
        </p:nvSpPr>
        <p:spPr>
          <a:xfrm>
            <a:off x="4702175" y="4887912"/>
            <a:ext cx="2238375" cy="583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Rozproszenie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Bóle głowy</a:t>
            </a:r>
            <a:endParaRPr/>
          </a:p>
        </p:txBody>
      </p:sp>
      <p:sp>
        <p:nvSpPr>
          <p:cNvPr id="201" name="Google Shape;201;p19"/>
          <p:cNvSpPr/>
          <p:nvPr/>
        </p:nvSpPr>
        <p:spPr>
          <a:xfrm>
            <a:off x="8279501" y="4887912"/>
            <a:ext cx="2238375" cy="829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4975" tIns="44975" rIns="44975" bIns="449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>
                <a:solidFill>
                  <a:srgbClr val="F28B2B"/>
                </a:solidFill>
              </a:rPr>
              <a:t>Wypryski skórne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Nieregularny kał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8B2B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F28B2B"/>
                </a:solidFill>
                <a:latin typeface="Arial"/>
                <a:ea typeface="Arial"/>
                <a:cs typeface="Arial"/>
                <a:sym typeface="Arial"/>
              </a:rPr>
              <a:t>Bóle brzucha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19"/>
          <p:cNvCxnSpPr/>
          <p:nvPr/>
        </p:nvCxnSpPr>
        <p:spPr>
          <a:xfrm rot="10800000" flipH="1">
            <a:off x="949185" y="4116538"/>
            <a:ext cx="2" cy="650725"/>
          </a:xfrm>
          <a:prstGeom prst="straightConnector1">
            <a:avLst/>
          </a:prstGeom>
          <a:noFill/>
          <a:ln w="25400" cap="flat" cmpd="sng">
            <a:solidFill>
              <a:srgbClr val="FD9626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203" name="Google Shape;203;p19"/>
          <p:cNvGrpSpPr/>
          <p:nvPr/>
        </p:nvGrpSpPr>
        <p:grpSpPr>
          <a:xfrm>
            <a:off x="904872" y="2228847"/>
            <a:ext cx="355607" cy="331794"/>
            <a:chOff x="-2" y="-2"/>
            <a:chExt cx="355606" cy="331793"/>
          </a:xfrm>
        </p:grpSpPr>
        <p:sp>
          <p:nvSpPr>
            <p:cNvPr id="204" name="Google Shape;204;p19"/>
            <p:cNvSpPr/>
            <p:nvPr/>
          </p:nvSpPr>
          <p:spPr>
            <a:xfrm>
              <a:off x="-2" y="187326"/>
              <a:ext cx="146053" cy="144465"/>
            </a:xfrm>
            <a:prstGeom prst="ellipse">
              <a:avLst/>
            </a:prstGeom>
            <a:solidFill>
              <a:srgbClr val="FF912C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9"/>
            <p:cNvSpPr/>
            <p:nvPr/>
          </p:nvSpPr>
          <p:spPr>
            <a:xfrm>
              <a:off x="209551" y="187326"/>
              <a:ext cx="146053" cy="144465"/>
            </a:xfrm>
            <a:prstGeom prst="ellipse">
              <a:avLst/>
            </a:prstGeom>
            <a:solidFill>
              <a:srgbClr val="FF912C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9"/>
            <p:cNvSpPr/>
            <p:nvPr/>
          </p:nvSpPr>
          <p:spPr>
            <a:xfrm>
              <a:off x="104774" y="-2"/>
              <a:ext cx="146053" cy="144466"/>
            </a:xfrm>
            <a:prstGeom prst="ellipse">
              <a:avLst/>
            </a:prstGeom>
            <a:solidFill>
              <a:srgbClr val="FF912C"/>
            </a:solidFill>
            <a:ln>
              <a:noFill/>
            </a:ln>
          </p:spPr>
          <p:txBody>
            <a:bodyPr spcFirstLastPara="1" wrap="square" lIns="45700" tIns="45700" rIns="45700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Helvetica Neue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7" name="Google Shape;207;p19"/>
          <p:cNvGrpSpPr/>
          <p:nvPr/>
        </p:nvGrpSpPr>
        <p:grpSpPr>
          <a:xfrm>
            <a:off x="4818387" y="2110625"/>
            <a:ext cx="852345" cy="443086"/>
            <a:chOff x="-2" y="-1"/>
            <a:chExt cx="852344" cy="443085"/>
          </a:xfrm>
        </p:grpSpPr>
        <p:pic>
          <p:nvPicPr>
            <p:cNvPr id="208" name="Google Shape;208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2862618">
              <a:off x="-17420" y="180333"/>
              <a:ext cx="408434" cy="133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8289071">
              <a:off x="302441" y="96328"/>
              <a:ext cx="329919" cy="1076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10709901" flipH="1">
              <a:off x="441791" y="246534"/>
              <a:ext cx="408874" cy="13337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11" name="Google Shape;211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51479" y="1850037"/>
            <a:ext cx="735014" cy="762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19"/>
          <p:cNvCxnSpPr/>
          <p:nvPr/>
        </p:nvCxnSpPr>
        <p:spPr>
          <a:xfrm rot="10800000" flipH="1">
            <a:off x="4812982" y="4117973"/>
            <a:ext cx="2" cy="649291"/>
          </a:xfrm>
          <a:prstGeom prst="straightConnector1">
            <a:avLst/>
          </a:prstGeom>
          <a:noFill/>
          <a:ln w="25400" cap="flat" cmpd="sng">
            <a:solidFill>
              <a:srgbClr val="FD962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3" name="Google Shape;213;p19"/>
          <p:cNvCxnSpPr/>
          <p:nvPr/>
        </p:nvCxnSpPr>
        <p:spPr>
          <a:xfrm rot="10800000" flipH="1">
            <a:off x="8446321" y="4115217"/>
            <a:ext cx="14380" cy="667741"/>
          </a:xfrm>
          <a:prstGeom prst="straightConnector1">
            <a:avLst/>
          </a:prstGeom>
          <a:noFill/>
          <a:ln w="25400" cap="flat" cmpd="sng">
            <a:solidFill>
              <a:srgbClr val="FD962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214" name="Google Shape;214;p19"/>
          <p:cNvCxnSpPr/>
          <p:nvPr/>
        </p:nvCxnSpPr>
        <p:spPr>
          <a:xfrm rot="10800000">
            <a:off x="2659063" y="3068320"/>
            <a:ext cx="1693862" cy="2"/>
          </a:xfrm>
          <a:prstGeom prst="straightConnector1">
            <a:avLst/>
          </a:prstGeom>
          <a:noFill/>
          <a:ln w="50800" cap="flat" cmpd="sng">
            <a:solidFill>
              <a:srgbClr val="FD9626"/>
            </a:solidFill>
            <a:prstDash val="solid"/>
            <a:miter lim="400000"/>
            <a:headEnd type="triangle" w="med" len="med"/>
            <a:tailEnd type="none" w="sm" len="sm"/>
          </a:ln>
        </p:spPr>
      </p:cxnSp>
      <p:cxnSp>
        <p:nvCxnSpPr>
          <p:cNvPr id="215" name="Google Shape;215;p19"/>
          <p:cNvCxnSpPr/>
          <p:nvPr/>
        </p:nvCxnSpPr>
        <p:spPr>
          <a:xfrm flipH="1">
            <a:off x="6953249" y="3084195"/>
            <a:ext cx="1273177" cy="2"/>
          </a:xfrm>
          <a:prstGeom prst="straightConnector1">
            <a:avLst/>
          </a:prstGeom>
          <a:noFill/>
          <a:ln w="50800" cap="flat" cmpd="sng">
            <a:solidFill>
              <a:srgbClr val="FD9626"/>
            </a:solidFill>
            <a:prstDash val="solid"/>
            <a:miter lim="400000"/>
            <a:headEnd type="triangle" w="med" len="med"/>
            <a:tailEnd type="none" w="sm" len="sm"/>
          </a:ln>
        </p:spPr>
      </p:cxnSp>
      <p:cxnSp>
        <p:nvCxnSpPr>
          <p:cNvPr id="216" name="Google Shape;216;p19"/>
          <p:cNvCxnSpPr/>
          <p:nvPr/>
        </p:nvCxnSpPr>
        <p:spPr>
          <a:xfrm flipH="1">
            <a:off x="10817224" y="3084195"/>
            <a:ext cx="1136652" cy="2"/>
          </a:xfrm>
          <a:prstGeom prst="straightConnector1">
            <a:avLst/>
          </a:prstGeom>
          <a:noFill/>
          <a:ln w="50800" cap="flat" cmpd="sng">
            <a:solidFill>
              <a:srgbClr val="FD9626"/>
            </a:solidFill>
            <a:prstDash val="solid"/>
            <a:miter lim="400000"/>
            <a:headEnd type="triangle" w="med" len="med"/>
            <a:tailEnd type="none" w="sm" len="sm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1125</Words>
  <Application>Microsoft Office PowerPoint</Application>
  <PresentationFormat>Panoramiczny</PresentationFormat>
  <Paragraphs>368</Paragraphs>
  <Slides>32</Slides>
  <Notes>32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32</vt:i4>
      </vt:variant>
    </vt:vector>
  </HeadingPairs>
  <TitlesOfParts>
    <vt:vector size="39" baseType="lpstr">
      <vt:lpstr>Calibri</vt:lpstr>
      <vt:lpstr>Arial</vt:lpstr>
      <vt:lpstr>Helvetica Neue</vt:lpstr>
      <vt:lpstr>Times New Roman</vt:lpstr>
      <vt:lpstr>Noto Sans Symbols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Parashield Plus -  rozszerzona wersja zestawu Parashield   </vt:lpstr>
      <vt:lpstr>WZMOCNIONA OCHRONA Z PARASHIELD PLUS</vt:lpstr>
      <vt:lpstr>SYNERGIA KOMPONENTÓW  I KOMPLEKSOWE PODEJŚCIE</vt:lpstr>
      <vt:lpstr>CORAL BLACK WALNUT WSPOMAGA OCZYSZCZANIE ORGANIZMU</vt:lpstr>
      <vt:lpstr>PAU D’ARCO Z SELENEM  WZMACNIA ODPORNOŚĆ</vt:lpstr>
      <vt:lpstr>ASSIMILATOR  WSPOMAGA PROCESY TRAWIENNE</vt:lpstr>
      <vt:lpstr>PARASHIELD PLUS rozszerzona wersja zestawu wspomagającego oczyszczanie organizmu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Zuzanna Boruc</cp:lastModifiedBy>
  <cp:revision>3</cp:revision>
  <dcterms:modified xsi:type="dcterms:W3CDTF">2023-05-30T12:58:37Z</dcterms:modified>
</cp:coreProperties>
</file>