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1pPr>
    <a:lvl2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2pPr>
    <a:lvl3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3pPr>
    <a:lvl4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4pPr>
    <a:lvl5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5pPr>
    <a:lvl6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6pPr>
    <a:lvl7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7pPr>
    <a:lvl8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8pPr>
    <a:lvl9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6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72267" autoAdjust="0"/>
  </p:normalViewPr>
  <p:slideViewPr>
    <p:cSldViewPr snapToGrid="0" snapToObjects="1">
      <p:cViewPr varScale="1">
        <p:scale>
          <a:sx n="31" d="100"/>
          <a:sy n="31" d="100"/>
        </p:scale>
        <p:origin x="14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143000" y="685800"/>
            <a:ext cx="4572000" cy="3429000"/>
          </a:xfrm>
          <a:prstGeom prst="rect">
            <a:avLst/>
          </a:prstGeom>
        </p:spPr>
        <p:txBody>
          <a:bodyPr/>
          <a:lstStyle/>
          <a:p>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6786671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922926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xfrm>
            <a:off x="381000" y="685800"/>
            <a:ext cx="6096000" cy="3429000"/>
          </a:xfrm>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p>
            <a:pPr>
              <a:defRPr sz="1600" b="1"/>
            </a:pPr>
            <a:r>
              <a:rPr lang="pl-PL" dirty="0"/>
              <a:t>Poziom</a:t>
            </a:r>
            <a:r>
              <a:rPr lang="pl-PL" baseline="0" dirty="0"/>
              <a:t> trzeci – produkcja przeciwciał. </a:t>
            </a:r>
            <a:endParaRPr dirty="0"/>
          </a:p>
          <a:p>
            <a:pPr>
              <a:defRPr sz="1600"/>
            </a:pPr>
            <a:endParaRPr dirty="0"/>
          </a:p>
          <a:p>
            <a:pPr>
              <a:defRPr sz="1600"/>
            </a:pPr>
            <a:r>
              <a:rPr lang="pl-PL" dirty="0"/>
              <a:t>W</a:t>
            </a:r>
            <a:r>
              <a:rPr lang="pl-PL" baseline="0" dirty="0"/>
              <a:t> przypadku, kiedy interferony nie są w stanie samodzielnie zwalczyć infekcji, do akcji przystępuje tak zwana „ciężka artyleria”, czyli przeciwciała</a:t>
            </a:r>
            <a:r>
              <a:rPr dirty="0"/>
              <a:t>. </a:t>
            </a:r>
            <a:r>
              <a:rPr lang="pl-PL" dirty="0"/>
              <a:t>Organizm zaczyna</a:t>
            </a:r>
            <a:r>
              <a:rPr lang="pl-PL" baseline="0" dirty="0"/>
              <a:t> produkować przeciwciała </a:t>
            </a:r>
            <a:r>
              <a:rPr dirty="0"/>
              <a:t>—  </a:t>
            </a:r>
            <a:r>
              <a:rPr lang="pl-PL" dirty="0" err="1"/>
              <a:t>immunoglobiny</a:t>
            </a:r>
            <a:r>
              <a:rPr dirty="0"/>
              <a:t>, </a:t>
            </a:r>
            <a:r>
              <a:rPr lang="pl-PL" dirty="0"/>
              <a:t>podejmują walkę</a:t>
            </a:r>
            <a:r>
              <a:rPr lang="pl-PL" baseline="0" dirty="0"/>
              <a:t> z wirusem</a:t>
            </a:r>
            <a:r>
              <a:rPr dirty="0"/>
              <a:t>,</a:t>
            </a:r>
            <a:r>
              <a:rPr lang="pl-PL" baseline="0" dirty="0"/>
              <a:t> w ten sposób tworząc odporność nabytą. Ten proces jest znany jako odpowiedź odpornościowa i zajmuje zazwyczaj około 2 tygodni od momentu, kiedy wirus zaatakował organizm. </a:t>
            </a:r>
            <a:endParaRPr dirty="0"/>
          </a:p>
        </p:txBody>
      </p:sp>
    </p:spTree>
    <p:extLst>
      <p:ext uri="{BB962C8B-B14F-4D97-AF65-F5344CB8AC3E}">
        <p14:creationId xmlns:p14="http://schemas.microsoft.com/office/powerpoint/2010/main" val="3309483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104172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xfrm>
            <a:off x="381000" y="685800"/>
            <a:ext cx="6096000" cy="3429000"/>
          </a:xfrm>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pPr>
              <a:defRPr sz="1600" b="1"/>
            </a:pPr>
            <a:r>
              <a:rPr lang="pl-PL" dirty="0"/>
              <a:t>Stres </a:t>
            </a:r>
            <a:endParaRPr dirty="0"/>
          </a:p>
          <a:p>
            <a:pPr>
              <a:defRPr sz="1600"/>
            </a:pPr>
            <a:r>
              <a:rPr lang="pl-PL" dirty="0"/>
              <a:t>Funkcjonowanie układów</a:t>
            </a:r>
            <a:r>
              <a:rPr lang="pl-PL" baseline="0" dirty="0"/>
              <a:t> nerwowego i immunologicznego jest ze sobą powiązane, dlatego sytuacje stresowe prowadzą do osłabienia odporności. </a:t>
            </a:r>
          </a:p>
          <a:p>
            <a:pPr>
              <a:defRPr sz="1600"/>
            </a:pPr>
            <a:r>
              <a:rPr lang="pl-PL" b="1" dirty="0"/>
              <a:t>Niewystarczająca</a:t>
            </a:r>
            <a:r>
              <a:rPr lang="pl-PL" b="1" baseline="0" dirty="0"/>
              <a:t> ilość odpoczynku</a:t>
            </a:r>
            <a:endParaRPr b="1" dirty="0"/>
          </a:p>
          <a:p>
            <a:pPr>
              <a:defRPr sz="1600"/>
            </a:pPr>
            <a:r>
              <a:rPr lang="pl-PL" dirty="0"/>
              <a:t>Przemęczenie i niedobór</a:t>
            </a:r>
            <a:r>
              <a:rPr lang="pl-PL" baseline="0" dirty="0"/>
              <a:t> snu </a:t>
            </a:r>
            <a:r>
              <a:rPr lang="pl-PL" dirty="0"/>
              <a:t>uniemożliwiają</a:t>
            </a:r>
            <a:r>
              <a:rPr lang="pl-PL" baseline="0" dirty="0"/>
              <a:t> proces regeneracji organizmu i produkcję endorfin, czyli hormonów szczęścia</a:t>
            </a:r>
            <a:r>
              <a:rPr dirty="0"/>
              <a:t>. </a:t>
            </a:r>
          </a:p>
          <a:p>
            <a:pPr>
              <a:defRPr sz="1600"/>
            </a:pPr>
            <a:r>
              <a:rPr lang="pl-PL" b="1" dirty="0"/>
              <a:t>Nawracające infekcje wirusowe </a:t>
            </a:r>
            <a:r>
              <a:rPr lang="pl-PL" dirty="0"/>
              <a:t>mogą doprowadzić do zaburzeń</a:t>
            </a:r>
            <a:r>
              <a:rPr lang="pl-PL" baseline="0" dirty="0"/>
              <a:t> pracy układu immunologicznego</a:t>
            </a:r>
            <a:r>
              <a:rPr dirty="0"/>
              <a:t>. </a:t>
            </a:r>
          </a:p>
          <a:p>
            <a:pPr>
              <a:defRPr sz="1600" b="1"/>
            </a:pPr>
            <a:r>
              <a:rPr lang="pl-PL" dirty="0"/>
              <a:t>Nieprawidłowe odżywianie</a:t>
            </a:r>
            <a:endParaRPr dirty="0"/>
          </a:p>
          <a:p>
            <a:pPr>
              <a:defRPr sz="1600"/>
            </a:pPr>
            <a:r>
              <a:rPr lang="pl-PL" dirty="0"/>
              <a:t>Odporność organizmu jest w dużej mierze uzależniona od prawidłowej pracy jelit, dlatego wszystkie</a:t>
            </a:r>
            <a:r>
              <a:rPr lang="pl-PL" baseline="0" dirty="0"/>
              <a:t> spożywane przez nas produkty mogą korzystnie lub negatywnie wpływać na ich funkcjonowanie. Warzywa i owoce powinny stanowić 50% naszej dziennej dawki żywieniowej. </a:t>
            </a:r>
            <a:endParaRPr dirty="0"/>
          </a:p>
        </p:txBody>
      </p:sp>
    </p:spTree>
    <p:extLst>
      <p:ext uri="{BB962C8B-B14F-4D97-AF65-F5344CB8AC3E}">
        <p14:creationId xmlns:p14="http://schemas.microsoft.com/office/powerpoint/2010/main" val="3896483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xfrm>
            <a:off x="381000" y="685800"/>
            <a:ext cx="6096000" cy="3429000"/>
          </a:xfrm>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lvl1pPr defTabSz="914400">
              <a:lnSpc>
                <a:spcPct val="100000"/>
              </a:lnSpc>
              <a:defRPr sz="1600">
                <a:latin typeface="Arial"/>
                <a:ea typeface="Arial"/>
                <a:cs typeface="Arial"/>
                <a:sym typeface="Arial"/>
              </a:defRPr>
            </a:lvl1pPr>
          </a:lstStyle>
          <a:p>
            <a:r>
              <a:rPr lang="pl-PL" dirty="0" err="1"/>
              <a:t>Phytoviron</a:t>
            </a:r>
            <a:r>
              <a:rPr lang="pl-PL" dirty="0"/>
              <a:t> - skuteczne wsparcie Twojego immunitetu.</a:t>
            </a:r>
            <a:endParaRPr dirty="0"/>
          </a:p>
        </p:txBody>
      </p:sp>
    </p:spTree>
    <p:extLst>
      <p:ext uri="{BB962C8B-B14F-4D97-AF65-F5344CB8AC3E}">
        <p14:creationId xmlns:p14="http://schemas.microsoft.com/office/powerpoint/2010/main" val="66563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lvl1pPr defTabSz="914400">
              <a:lnSpc>
                <a:spcPct val="115000"/>
              </a:lnSpc>
              <a:spcBef>
                <a:spcPts val="1200"/>
              </a:spcBef>
              <a:defRPr sz="1600">
                <a:latin typeface="Arial"/>
                <a:ea typeface="Arial"/>
                <a:cs typeface="Arial"/>
                <a:sym typeface="Arial"/>
              </a:defRPr>
            </a:lvl1pPr>
          </a:lstStyle>
          <a:p>
            <a:r>
              <a:rPr lang="pl-PL" dirty="0" err="1"/>
              <a:t>Phytoviron</a:t>
            </a:r>
            <a:r>
              <a:rPr lang="pl-PL" baseline="0" dirty="0"/>
              <a:t> to wsparcie dla Twojego układu immunologicznego. Unikalny kompleks naturalnych roślinnych składników o działaniu wzmacniającym odporność organizmu. W jego skład wchodzi 21 ekstraktów pomagających aktywować naturalne mechanizmy obronne organizmu. </a:t>
            </a:r>
            <a:endParaRPr dirty="0"/>
          </a:p>
        </p:txBody>
      </p:sp>
    </p:spTree>
    <p:extLst>
      <p:ext uri="{BB962C8B-B14F-4D97-AF65-F5344CB8AC3E}">
        <p14:creationId xmlns:p14="http://schemas.microsoft.com/office/powerpoint/2010/main" val="961304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xfrm>
            <a:off x="381000" y="685800"/>
            <a:ext cx="6096000" cy="3429000"/>
          </a:xfrm>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rPr lang="pl-PL" baseline="0" dirty="0"/>
              <a:t>Składniki produktu Phytoviron zostały starannie dobrane, </a:t>
            </a:r>
            <a:r>
              <a:rPr lang="pl-PL" dirty="0"/>
              <a:t>aby</a:t>
            </a:r>
            <a:r>
              <a:rPr lang="pl-PL" baseline="0" dirty="0"/>
              <a:t> wspomóc aktywację </a:t>
            </a:r>
            <a:r>
              <a:rPr lang="pl-PL" dirty="0"/>
              <a:t>wszystkich</a:t>
            </a:r>
            <a:r>
              <a:rPr lang="pl-PL" baseline="0" dirty="0"/>
              <a:t> trzech poziomów systemu ochronnego organizmu. </a:t>
            </a:r>
          </a:p>
        </p:txBody>
      </p:sp>
    </p:spTree>
    <p:extLst>
      <p:ext uri="{BB962C8B-B14F-4D97-AF65-F5344CB8AC3E}">
        <p14:creationId xmlns:p14="http://schemas.microsoft.com/office/powerpoint/2010/main" val="1393494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xfrm>
            <a:off x="381000" y="685800"/>
            <a:ext cx="6096000" cy="3429000"/>
          </a:xfrm>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921966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71930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xfrm>
            <a:off x="381000" y="685800"/>
            <a:ext cx="6096000" cy="3429000"/>
          </a:xfrm>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p>
            <a:pPr>
              <a:defRPr sz="1600"/>
            </a:pPr>
            <a:r>
              <a:rPr lang="pl-PL" sz="1600" b="0" i="0" dirty="0">
                <a:effectLst/>
                <a:latin typeface="+mj-lt"/>
                <a:ea typeface="+mj-ea"/>
                <a:cs typeface="+mj-cs"/>
                <a:sym typeface="Helvetica Neue"/>
              </a:rPr>
              <a:t>Przez wieki ludzie używali otaczających ich roślin do leczenia wielu dolegliwości.</a:t>
            </a:r>
            <a:br>
              <a:rPr lang="pl-PL" dirty="0"/>
            </a:br>
            <a:br>
              <a:rPr lang="pl-PL" dirty="0"/>
            </a:br>
            <a:r>
              <a:rPr lang="pl-PL" sz="1600" b="0" i="0" dirty="0">
                <a:effectLst/>
                <a:latin typeface="+mj-lt"/>
                <a:ea typeface="+mj-ea"/>
                <a:cs typeface="+mj-cs"/>
                <a:sym typeface="Helvetica Neue"/>
              </a:rPr>
              <a:t>Przez setki lat naukowcy</a:t>
            </a:r>
            <a:r>
              <a:rPr lang="pl-PL" sz="1600" b="0" i="0" baseline="0" dirty="0">
                <a:effectLst/>
                <a:latin typeface="+mj-lt"/>
                <a:ea typeface="+mj-ea"/>
                <a:cs typeface="+mj-cs"/>
                <a:sym typeface="Helvetica Neue"/>
              </a:rPr>
              <a:t> gromadzili cenną</a:t>
            </a:r>
            <a:r>
              <a:rPr lang="pl-PL" sz="1600" b="0" i="0" dirty="0">
                <a:effectLst/>
                <a:latin typeface="+mj-lt"/>
                <a:ea typeface="+mj-ea"/>
                <a:cs typeface="+mj-cs"/>
                <a:sym typeface="Helvetica Neue"/>
              </a:rPr>
              <a:t> wiedzę na temat korzystnych właściwości roślin z całego świata.</a:t>
            </a:r>
            <a:br>
              <a:rPr lang="pl-PL" dirty="0"/>
            </a:br>
            <a:br>
              <a:rPr lang="pl-PL" dirty="0"/>
            </a:br>
            <a:r>
              <a:rPr lang="pl-PL" sz="1600" b="0" i="0" dirty="0">
                <a:effectLst/>
                <a:latin typeface="+mj-lt"/>
                <a:ea typeface="+mj-ea"/>
                <a:cs typeface="+mj-cs"/>
                <a:sym typeface="Helvetica Neue"/>
              </a:rPr>
              <a:t>Aby stworzyć nowy produkt, dr Dushek przeanalizował działanie różnych ziół i roślin i wybrał te najbardziej skuteczne. Wszystkie komponenty produktu są dostarczane do Niemiec i tam, bezpośrednio w firmie Dr. Dusheka, pozyskiwane są z nich ekstrakty.</a:t>
            </a:r>
            <a:br>
              <a:rPr lang="pl-PL" dirty="0"/>
            </a:br>
            <a:br>
              <a:rPr lang="pl-PL" dirty="0"/>
            </a:br>
            <a:r>
              <a:rPr lang="pl-PL" sz="1600" b="0" i="0" dirty="0">
                <a:effectLst/>
                <a:latin typeface="+mj-lt"/>
                <a:ea typeface="+mj-ea"/>
                <a:cs typeface="+mj-cs"/>
                <a:sym typeface="Helvetica Neue"/>
              </a:rPr>
              <a:t>Takie podejście pozwala na pełną kontrolę cyklu produkcyjnego produktu, aby uniknąć długotrwałego przechowywania i transportu gotowych ekstraktów od zewnętrznych producentów.</a:t>
            </a:r>
            <a:br>
              <a:rPr lang="pl-PL" dirty="0"/>
            </a:br>
            <a:br>
              <a:rPr lang="pl-PL" dirty="0"/>
            </a:br>
            <a:r>
              <a:rPr lang="pl-PL" sz="1600" b="0" i="0" dirty="0">
                <a:effectLst/>
                <a:latin typeface="+mj-lt"/>
                <a:ea typeface="+mj-ea"/>
                <a:cs typeface="+mj-cs"/>
                <a:sym typeface="Helvetica Neue"/>
              </a:rPr>
              <a:t>Aby uzyskać każdy ekstrakt, stosuje się indywidualnie dobrane stężenie ekstrahenta, co umożliwia wyizolowanie z rośliny niezbędnych substancji czynnych w maksymalnych stężeniach. Następnie sprawdzana jest zgodność składników, aby uniknąć ich antagonistycznego (niekompatybilnego) działania. I wreszcie, dzięki prawidłowym proporcjom wszystkich składników, uzyskuje się synergię działania, która zapewnia skuteczność Phytovironu.</a:t>
            </a:r>
            <a:endParaRPr dirty="0"/>
          </a:p>
        </p:txBody>
      </p:sp>
    </p:spTree>
    <p:extLst>
      <p:ext uri="{BB962C8B-B14F-4D97-AF65-F5344CB8AC3E}">
        <p14:creationId xmlns:p14="http://schemas.microsoft.com/office/powerpoint/2010/main" val="302847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noRot="1" noChangeAspect="1"/>
          </p:cNvSpPr>
          <p:nvPr>
            <p:ph type="sldImg"/>
          </p:nvPr>
        </p:nvSpPr>
        <p:spPr>
          <a:xfrm>
            <a:off x="381000" y="685800"/>
            <a:ext cx="6096000" cy="3429000"/>
          </a:xfrm>
          <a:prstGeom prst="rect">
            <a:avLst/>
          </a:prstGeom>
        </p:spPr>
        <p:txBody>
          <a:bodyPr/>
          <a:lstStyle/>
          <a:p>
            <a:endParaRPr/>
          </a:p>
        </p:txBody>
      </p:sp>
      <p:sp>
        <p:nvSpPr>
          <p:cNvPr id="508" name="Shape 508"/>
          <p:cNvSpPr>
            <a:spLocks noGrp="1"/>
          </p:cNvSpPr>
          <p:nvPr>
            <p:ph type="body" sz="quarter" idx="1"/>
          </p:nvPr>
        </p:nvSpPr>
        <p:spPr>
          <a:prstGeom prst="rect">
            <a:avLst/>
          </a:prstGeom>
        </p:spPr>
        <p:txBody>
          <a:bodyPr/>
          <a:lstStyle/>
          <a:p>
            <a:r>
              <a:rPr lang="pl-PL" dirty="0"/>
              <a:t>Początkowo zostało</a:t>
            </a:r>
            <a:r>
              <a:rPr lang="pl-PL" baseline="0" dirty="0"/>
              <a:t> wybranych p</a:t>
            </a:r>
            <a:r>
              <a:rPr lang="pl-PL" dirty="0"/>
              <a:t>onad 50 roślin z całego świata.</a:t>
            </a:r>
            <a:endParaRPr dirty="0"/>
          </a:p>
        </p:txBody>
      </p:sp>
    </p:spTree>
    <p:extLst>
      <p:ext uri="{BB962C8B-B14F-4D97-AF65-F5344CB8AC3E}">
        <p14:creationId xmlns:p14="http://schemas.microsoft.com/office/powerpoint/2010/main" val="341864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a:defRPr sz="1600"/>
            </a:pPr>
            <a:r>
              <a:rPr lang="pl-PL" dirty="0"/>
              <a:t>Nieustannie mamy styczność z ogromną ilością różnego rodzaju mikroorganizmów</a:t>
            </a:r>
            <a:r>
              <a:rPr lang="ru-RU" dirty="0"/>
              <a:t>: </a:t>
            </a:r>
            <a:r>
              <a:rPr lang="pl-PL" dirty="0"/>
              <a:t>bakterii</a:t>
            </a:r>
            <a:r>
              <a:rPr lang="ru-RU" dirty="0"/>
              <a:t>, </a:t>
            </a:r>
            <a:r>
              <a:rPr lang="pl-PL" dirty="0"/>
              <a:t>wirusów</a:t>
            </a:r>
            <a:r>
              <a:rPr lang="ru-RU" dirty="0"/>
              <a:t>, </a:t>
            </a:r>
            <a:r>
              <a:rPr lang="pl-PL" dirty="0"/>
              <a:t>grzybów</a:t>
            </a:r>
            <a:r>
              <a:rPr lang="ru-RU" dirty="0"/>
              <a:t>, </a:t>
            </a:r>
            <a:r>
              <a:rPr lang="pl-PL" dirty="0"/>
              <a:t>pasożytów</a:t>
            </a:r>
            <a:r>
              <a:rPr lang="ru-RU" dirty="0"/>
              <a:t>, </a:t>
            </a:r>
            <a:r>
              <a:rPr lang="pl-PL" dirty="0"/>
              <a:t>bakteriofagów,</a:t>
            </a:r>
            <a:r>
              <a:rPr lang="pl-PL" baseline="0" dirty="0"/>
              <a:t> </a:t>
            </a:r>
            <a:r>
              <a:rPr lang="pl-PL" dirty="0"/>
              <a:t>w powietrzu, w glebie, w wodzie, w organizmach zwierząt i innych ludzi, a także na wszystkich otaczających nas przedmiotach i powierzchniach. </a:t>
            </a:r>
          </a:p>
          <a:p>
            <a:pPr>
              <a:defRPr sz="1600"/>
            </a:pPr>
            <a:r>
              <a:rPr lang="pl-PL" dirty="0"/>
              <a:t>Wymienione mikroorganizmy są na tyle małe, że nie jesteśmy w stanie ich dostrzec, jednak możemy odczuć wpływ ich obecności na nasze</a:t>
            </a:r>
            <a:r>
              <a:rPr lang="pl-PL" baseline="0" dirty="0"/>
              <a:t> zdrowie i samopoczucie (zarówno pozytywny jak negatywny). </a:t>
            </a:r>
            <a:endParaRPr lang="ru-RU" dirty="0"/>
          </a:p>
        </p:txBody>
      </p:sp>
    </p:spTree>
    <p:extLst>
      <p:ext uri="{BB962C8B-B14F-4D97-AF65-F5344CB8AC3E}">
        <p14:creationId xmlns:p14="http://schemas.microsoft.com/office/powerpoint/2010/main" val="1736708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xfrm>
            <a:off x="381000" y="685800"/>
            <a:ext cx="6096000" cy="3429000"/>
          </a:xfrm>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r>
              <a:rPr lang="pl-PL" dirty="0"/>
              <a:t>W skład Phytoviron</a:t>
            </a:r>
            <a:r>
              <a:rPr lang="pl-PL" baseline="0" dirty="0"/>
              <a:t> wchodzi 21 ekstraktów wytworzonych z roślin, pochodzących z całego świata</a:t>
            </a:r>
            <a:r>
              <a:rPr lang="pl-PL" dirty="0"/>
              <a:t>.</a:t>
            </a:r>
          </a:p>
          <a:p>
            <a:r>
              <a:rPr lang="pl-PL" dirty="0"/>
              <a:t>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Liście</a:t>
            </a:r>
            <a:r>
              <a:rPr lang="pl-PL" sz="2200" b="0" i="0" baseline="0" dirty="0">
                <a:effectLst/>
                <a:latin typeface="+mj-lt"/>
                <a:ea typeface="+mj-ea"/>
                <a:cs typeface="+mj-cs"/>
                <a:sym typeface="Helvetica Neue"/>
              </a:rPr>
              <a:t> aloesu </a:t>
            </a:r>
            <a:r>
              <a:rPr lang="pl-PL" dirty="0"/>
              <a:t>(Aloe arborescens)  </a:t>
            </a:r>
            <a:endParaRPr lang="pl-PL" sz="2200" b="0" i="0" baseline="0" dirty="0">
              <a:effectLst/>
              <a:latin typeface="+mj-lt"/>
              <a:ea typeface="+mj-ea"/>
              <a:cs typeface="+mj-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Kwiaty lipy </a:t>
            </a:r>
            <a:r>
              <a:rPr lang="pl-PL" dirty="0"/>
              <a:t>(Tilia cordata flower) </a:t>
            </a:r>
            <a:endParaRPr lang="pl-PL" sz="2200" b="0" i="0" baseline="0" dirty="0">
              <a:effectLst/>
              <a:latin typeface="+mj-lt"/>
              <a:ea typeface="+mj-ea"/>
              <a:cs typeface="+mj-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Korzeń różeńca górskiego </a:t>
            </a:r>
            <a:r>
              <a:rPr lang="pl-PL" dirty="0"/>
              <a:t>(Rhodiola rosea root)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Nagietek lekarski </a:t>
            </a:r>
            <a:r>
              <a:rPr lang="pl-PL" dirty="0"/>
              <a:t>(Calendula officinalis flower) </a:t>
            </a:r>
            <a:endParaRPr lang="pl-PL" sz="2200" b="0" i="0" baseline="0" dirty="0">
              <a:effectLst/>
              <a:latin typeface="+mj-lt"/>
              <a:ea typeface="+mj-ea"/>
              <a:cs typeface="+mj-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Liście</a:t>
            </a:r>
            <a:r>
              <a:rPr lang="pl-PL" sz="2200" b="0" i="0" baseline="0" dirty="0">
                <a:effectLst/>
                <a:latin typeface="+mj-lt"/>
                <a:ea typeface="+mj-ea"/>
                <a:cs typeface="+mj-cs"/>
                <a:sym typeface="Helvetica Neue"/>
              </a:rPr>
              <a:t> sadźca przerośniętego </a:t>
            </a:r>
            <a:r>
              <a:rPr lang="pl-PL" dirty="0"/>
              <a:t>(Eupatorium perfoliatum herb)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Korzeń lukrecji gładkiej </a:t>
            </a:r>
            <a:r>
              <a:rPr lang="pl-PL" dirty="0"/>
              <a:t>(Glycyrrhiza glabra root)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Błyskoporek podkorowy </a:t>
            </a:r>
            <a:r>
              <a:rPr lang="pl-PL" dirty="0"/>
              <a:t>(Inonotus obliquus )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Owoce dzikiej róży </a:t>
            </a:r>
            <a:r>
              <a:rPr lang="pl-PL" dirty="0"/>
              <a:t>(Rosa canina fruit)</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Korzeń eleuterokoka kolczastego </a:t>
            </a:r>
            <a:r>
              <a:rPr lang="pl-PL" dirty="0"/>
              <a:t>(Eleutherococcus senticosus root)</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Korzeń jeżówki purpurowej </a:t>
            </a:r>
            <a:r>
              <a:rPr lang="pl-PL" dirty="0"/>
              <a:t>(Echinacea purpurea herb)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Korzeń tarczycy</a:t>
            </a:r>
            <a:r>
              <a:rPr lang="pl-PL" sz="2200" b="0" i="0" baseline="0" dirty="0">
                <a:effectLst/>
                <a:latin typeface="+mj-lt"/>
                <a:ea typeface="+mj-ea"/>
                <a:cs typeface="+mj-cs"/>
                <a:sym typeface="Helvetica Neue"/>
              </a:rPr>
              <a:t> bajkalskiej </a:t>
            </a:r>
            <a:r>
              <a:rPr lang="pl-PL" dirty="0"/>
              <a:t>(Scutellaria baicalensis root)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Korzeń dzięgiela</a:t>
            </a:r>
            <a:r>
              <a:rPr lang="pl-PL" sz="2200" b="0" i="0" baseline="0" dirty="0">
                <a:effectLst/>
                <a:latin typeface="+mj-lt"/>
                <a:ea typeface="+mj-ea"/>
                <a:cs typeface="+mj-cs"/>
                <a:sym typeface="Helvetica Neue"/>
              </a:rPr>
              <a:t> litwora </a:t>
            </a:r>
            <a:r>
              <a:rPr lang="pl-PL" dirty="0"/>
              <a:t>(Angelica officinalis root)</a:t>
            </a:r>
          </a:p>
          <a:p>
            <a:pPr marL="0" marR="0" lvl="0" indent="0" defTabSz="457200" eaLnBrk="1" fontAlgn="auto" latinLnBrk="0" hangingPunct="1">
              <a:lnSpc>
                <a:spcPct val="117999"/>
              </a:lnSpc>
              <a:spcBef>
                <a:spcPts val="0"/>
              </a:spcBef>
              <a:spcAft>
                <a:spcPts val="0"/>
              </a:spcAft>
              <a:buClrTx/>
              <a:buSzTx/>
              <a:buFontTx/>
              <a:buNone/>
              <a:tabLst/>
              <a:defRPr/>
            </a:pPr>
            <a:r>
              <a:rPr lang="pl-PL" dirty="0"/>
              <a:t>Korzeń traganka (Astragalus chinensis root)</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Korzeń szałwii czerwonej </a:t>
            </a:r>
            <a:r>
              <a:rPr lang="pl-PL" dirty="0"/>
              <a:t>(Salvia miltiorrhiza root)</a:t>
            </a:r>
          </a:p>
          <a:p>
            <a:pPr marL="0" marR="0" lvl="0" indent="0" defTabSz="457200" eaLnBrk="1" fontAlgn="auto" latinLnBrk="0" hangingPunct="1">
              <a:lnSpc>
                <a:spcPct val="117999"/>
              </a:lnSpc>
              <a:spcBef>
                <a:spcPts val="0"/>
              </a:spcBef>
              <a:spcAft>
                <a:spcPts val="0"/>
              </a:spcAft>
              <a:buClrTx/>
              <a:buSzTx/>
              <a:buFontTx/>
              <a:buNone/>
              <a:tabLst/>
              <a:defRPr/>
            </a:pPr>
            <a:r>
              <a:rPr lang="pl-PL" dirty="0"/>
              <a:t>Liście</a:t>
            </a:r>
            <a:r>
              <a:rPr lang="pl-PL" baseline="0" dirty="0"/>
              <a:t> brzozy </a:t>
            </a:r>
            <a:r>
              <a:rPr lang="pl-PL" dirty="0"/>
              <a:t>(Betula alba leaf)</a:t>
            </a:r>
          </a:p>
          <a:p>
            <a:pPr marL="0" marR="0" lvl="0" indent="0" defTabSz="457200" eaLnBrk="1" fontAlgn="auto" latinLnBrk="0" hangingPunct="1">
              <a:lnSpc>
                <a:spcPct val="117999"/>
              </a:lnSpc>
              <a:spcBef>
                <a:spcPts val="0"/>
              </a:spcBef>
              <a:spcAft>
                <a:spcPts val="0"/>
              </a:spcAft>
              <a:buClrTx/>
              <a:buSzTx/>
              <a:buFontTx/>
              <a:buNone/>
              <a:tabLst/>
              <a:defRPr/>
            </a:pPr>
            <a:r>
              <a:rPr lang="pl-PL" dirty="0"/>
              <a:t>Liście rozmarynu lekarskiego (Rosmarinus officinalis leaf ) </a:t>
            </a:r>
          </a:p>
          <a:p>
            <a:pPr marL="0" marR="0" lvl="0" indent="0" defTabSz="457200" eaLnBrk="1" fontAlgn="auto" latinLnBrk="0" hangingPunct="1">
              <a:lnSpc>
                <a:spcPct val="117999"/>
              </a:lnSpc>
              <a:spcBef>
                <a:spcPts val="0"/>
              </a:spcBef>
              <a:spcAft>
                <a:spcPts val="0"/>
              </a:spcAft>
              <a:buClrTx/>
              <a:buSzTx/>
              <a:buFontTx/>
              <a:buNone/>
              <a:tabLst/>
              <a:defRPr/>
            </a:pPr>
            <a:r>
              <a:rPr lang="pl-PL" dirty="0"/>
              <a:t>Liście pokrzywy zwyczajnej (Urtica diolica leaf)</a:t>
            </a:r>
          </a:p>
          <a:p>
            <a:pPr marL="0" marR="0" lvl="0" indent="0" defTabSz="457200" eaLnBrk="1" fontAlgn="auto" latinLnBrk="0" hangingPunct="1">
              <a:lnSpc>
                <a:spcPct val="117999"/>
              </a:lnSpc>
              <a:spcBef>
                <a:spcPts val="0"/>
              </a:spcBef>
              <a:spcAft>
                <a:spcPts val="0"/>
              </a:spcAft>
              <a:buClrTx/>
              <a:buSzTx/>
              <a:buFontTx/>
              <a:buNone/>
              <a:tabLst/>
              <a:defRPr/>
            </a:pPr>
            <a:r>
              <a:rPr lang="pl-PL" dirty="0"/>
              <a:t>Centuria pospolita</a:t>
            </a:r>
            <a:r>
              <a:rPr lang="pl-PL" baseline="0" dirty="0"/>
              <a:t> </a:t>
            </a:r>
            <a:r>
              <a:rPr lang="pl-PL" dirty="0"/>
              <a:t>(Centaurium erythraea herb) </a:t>
            </a:r>
          </a:p>
          <a:p>
            <a:pPr marL="0" marR="0" lvl="0" indent="0" defTabSz="457200" eaLnBrk="1" fontAlgn="auto" latinLnBrk="0" hangingPunct="1">
              <a:lnSpc>
                <a:spcPct val="117999"/>
              </a:lnSpc>
              <a:spcBef>
                <a:spcPts val="0"/>
              </a:spcBef>
              <a:spcAft>
                <a:spcPts val="0"/>
              </a:spcAft>
              <a:buClrTx/>
              <a:buSzTx/>
              <a:buFontTx/>
              <a:buNone/>
              <a:tabLst/>
              <a:defRPr/>
            </a:pPr>
            <a:r>
              <a:rPr lang="pl-PL" dirty="0"/>
              <a:t>Owoce jałowca pospolitego (Juniperus communis fruit)</a:t>
            </a:r>
          </a:p>
          <a:p>
            <a:pPr marL="0" marR="0" lvl="0" indent="0" defTabSz="457200" eaLnBrk="1" fontAlgn="auto" latinLnBrk="0" hangingPunct="1">
              <a:lnSpc>
                <a:spcPct val="117999"/>
              </a:lnSpc>
              <a:spcBef>
                <a:spcPts val="0"/>
              </a:spcBef>
              <a:spcAft>
                <a:spcPts val="0"/>
              </a:spcAft>
              <a:buClrTx/>
              <a:buSzTx/>
              <a:buFontTx/>
              <a:buNone/>
              <a:tabLst/>
              <a:defRPr/>
            </a:pPr>
            <a:r>
              <a:rPr lang="pl-PL" dirty="0"/>
              <a:t>Owoce</a:t>
            </a:r>
            <a:r>
              <a:rPr lang="pl-PL" baseline="0" dirty="0"/>
              <a:t> rokitnika zwyczajnego </a:t>
            </a:r>
            <a:r>
              <a:rPr lang="pl-PL" dirty="0"/>
              <a:t>(Hippophaë rhamnoides fruit) </a:t>
            </a:r>
          </a:p>
          <a:p>
            <a:pPr marL="0" marR="0" lvl="0" indent="0" defTabSz="457200" eaLnBrk="1" fontAlgn="auto" latinLnBrk="0" hangingPunct="1">
              <a:lnSpc>
                <a:spcPct val="117999"/>
              </a:lnSpc>
              <a:spcBef>
                <a:spcPts val="0"/>
              </a:spcBef>
              <a:spcAft>
                <a:spcPts val="0"/>
              </a:spcAft>
              <a:buClrTx/>
              <a:buSzTx/>
              <a:buFontTx/>
              <a:buNone/>
              <a:tabLst/>
              <a:defRPr/>
            </a:pPr>
            <a:r>
              <a:rPr lang="pl-PL" dirty="0"/>
              <a:t>Skrzyp polny (Equisetum arvense herb)</a:t>
            </a:r>
          </a:p>
        </p:txBody>
      </p:sp>
    </p:spTree>
    <p:extLst>
      <p:ext uri="{BB962C8B-B14F-4D97-AF65-F5344CB8AC3E}">
        <p14:creationId xmlns:p14="http://schemas.microsoft.com/office/powerpoint/2010/main" val="3362787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noRot="1" noChangeAspect="1"/>
          </p:cNvSpPr>
          <p:nvPr>
            <p:ph type="sldImg"/>
          </p:nvPr>
        </p:nvSpPr>
        <p:spPr>
          <a:xfrm>
            <a:off x="381000" y="685800"/>
            <a:ext cx="6096000" cy="3429000"/>
          </a:xfrm>
          <a:prstGeom prst="rect">
            <a:avLst/>
          </a:prstGeom>
        </p:spPr>
        <p:txBody>
          <a:bodyPr/>
          <a:lstStyle/>
          <a:p>
            <a:endParaRPr/>
          </a:p>
        </p:txBody>
      </p:sp>
      <p:sp>
        <p:nvSpPr>
          <p:cNvPr id="594" name="Shape 594"/>
          <p:cNvSpPr>
            <a:spLocks noGrp="1"/>
          </p:cNvSpPr>
          <p:nvPr>
            <p:ph type="body" sz="quarter" idx="1"/>
          </p:nvPr>
        </p:nvSpPr>
        <p:spPr>
          <a:prstGeom prst="rect">
            <a:avLst/>
          </a:prstGeom>
        </p:spPr>
        <p:txBody>
          <a:bodyPr/>
          <a:lstStyle/>
          <a:p>
            <a:r>
              <a:rPr lang="pl-PL" dirty="0"/>
              <a:t>W skład Phytoviron</a:t>
            </a:r>
            <a:r>
              <a:rPr lang="pl-PL" baseline="0" dirty="0"/>
              <a:t> wchodzi 21 ekstraktów wytworzonych z roślin, pochodzących z całego świata</a:t>
            </a:r>
            <a:r>
              <a:rPr dirty="0"/>
              <a:t>.</a:t>
            </a:r>
          </a:p>
          <a:p>
            <a:r>
              <a:rPr dirty="0"/>
              <a:t>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Liście</a:t>
            </a:r>
            <a:r>
              <a:rPr lang="pl-PL" sz="2200" b="0" i="0" baseline="0" dirty="0">
                <a:effectLst/>
                <a:latin typeface="+mj-lt"/>
                <a:ea typeface="+mj-ea"/>
                <a:cs typeface="+mj-cs"/>
                <a:sym typeface="Helvetica Neue"/>
              </a:rPr>
              <a:t> aloesu </a:t>
            </a:r>
            <a:r>
              <a:rPr lang="pl-PL" dirty="0"/>
              <a:t>(Aloe arborescens)  </a:t>
            </a:r>
            <a:endParaRPr lang="pl-PL" sz="2200" b="0" i="0" baseline="0" dirty="0">
              <a:effectLst/>
              <a:latin typeface="+mj-lt"/>
              <a:ea typeface="+mj-ea"/>
              <a:cs typeface="+mj-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Kwiaty lipy </a:t>
            </a:r>
            <a:r>
              <a:rPr lang="pl-PL" dirty="0"/>
              <a:t>(Tilia cordata flower) </a:t>
            </a:r>
            <a:endParaRPr lang="pl-PL" sz="2200" b="0" i="0" baseline="0" dirty="0">
              <a:effectLst/>
              <a:latin typeface="+mj-lt"/>
              <a:ea typeface="+mj-ea"/>
              <a:cs typeface="+mj-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Korzeń różeńca górskiego </a:t>
            </a:r>
            <a:r>
              <a:rPr lang="pl-PL" dirty="0"/>
              <a:t>(Rhodiola rosea root)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Nagietek lekarski </a:t>
            </a:r>
            <a:r>
              <a:rPr lang="pl-PL" dirty="0"/>
              <a:t>(Calendula officinalis flower) </a:t>
            </a:r>
            <a:endParaRPr lang="pl-PL" sz="2200" b="0" i="0" baseline="0" dirty="0">
              <a:effectLst/>
              <a:latin typeface="+mj-lt"/>
              <a:ea typeface="+mj-ea"/>
              <a:cs typeface="+mj-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Liście</a:t>
            </a:r>
            <a:r>
              <a:rPr lang="pl-PL" sz="2200" b="0" i="0" baseline="0" dirty="0">
                <a:effectLst/>
                <a:latin typeface="+mj-lt"/>
                <a:ea typeface="+mj-ea"/>
                <a:cs typeface="+mj-cs"/>
                <a:sym typeface="Helvetica Neue"/>
              </a:rPr>
              <a:t> sadźca przerośniętego </a:t>
            </a:r>
            <a:r>
              <a:rPr lang="pl-PL" dirty="0"/>
              <a:t>(Eupatorium perfoliatum herb)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Korzeń lukrecji gładkiej </a:t>
            </a:r>
            <a:r>
              <a:rPr lang="ru-RU" dirty="0"/>
              <a:t>(</a:t>
            </a:r>
            <a:r>
              <a:rPr lang="pl-PL" dirty="0"/>
              <a:t>Glycyrrhiza glabra root)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Błyskoporek podkorowy </a:t>
            </a:r>
            <a:r>
              <a:rPr lang="pl-PL" dirty="0"/>
              <a:t>(Inonotus obliquus )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baseline="0" dirty="0">
                <a:effectLst/>
                <a:latin typeface="+mj-lt"/>
                <a:ea typeface="+mj-ea"/>
                <a:cs typeface="+mj-cs"/>
                <a:sym typeface="Helvetica Neue"/>
              </a:rPr>
              <a:t>Owoce dzikiej róży </a:t>
            </a:r>
            <a:r>
              <a:rPr lang="pl-PL" dirty="0"/>
              <a:t>(Rosa canina fruit)</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Korzeń eleuterokoka kolczastego </a:t>
            </a:r>
            <a:r>
              <a:rPr lang="pl-PL" dirty="0"/>
              <a:t>(Eleutherococcus senticosus root)</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Korzeń jeżówki purpurowej </a:t>
            </a:r>
            <a:r>
              <a:rPr lang="pl-PL" dirty="0"/>
              <a:t>(Echinacea purpurea herb)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Korzeń tarczycy</a:t>
            </a:r>
            <a:r>
              <a:rPr lang="pl-PL" sz="2200" b="0" i="0" baseline="0" dirty="0">
                <a:effectLst/>
                <a:latin typeface="+mj-lt"/>
                <a:ea typeface="+mj-ea"/>
                <a:cs typeface="+mj-cs"/>
                <a:sym typeface="Helvetica Neue"/>
              </a:rPr>
              <a:t> bajkalskiej </a:t>
            </a:r>
            <a:r>
              <a:rPr lang="pl-PL" dirty="0"/>
              <a:t>(Scutellaria baicalensis root) </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Korzeń dzięgiela</a:t>
            </a:r>
            <a:r>
              <a:rPr lang="pl-PL" sz="2200" b="0" i="0" baseline="0" dirty="0">
                <a:effectLst/>
                <a:latin typeface="+mj-lt"/>
                <a:ea typeface="+mj-ea"/>
                <a:cs typeface="+mj-cs"/>
                <a:sym typeface="Helvetica Neue"/>
              </a:rPr>
              <a:t> litwora </a:t>
            </a:r>
            <a:r>
              <a:rPr lang="pl-PL" dirty="0"/>
              <a:t>(Angelica officinalis root)</a:t>
            </a:r>
          </a:p>
          <a:p>
            <a:pPr marL="0" marR="0" lvl="0" indent="0" defTabSz="457200" eaLnBrk="1" fontAlgn="auto" latinLnBrk="0" hangingPunct="1">
              <a:lnSpc>
                <a:spcPct val="117999"/>
              </a:lnSpc>
              <a:spcBef>
                <a:spcPts val="0"/>
              </a:spcBef>
              <a:spcAft>
                <a:spcPts val="0"/>
              </a:spcAft>
              <a:buClrTx/>
              <a:buSzTx/>
              <a:buFontTx/>
              <a:buNone/>
              <a:tabLst/>
              <a:defRPr/>
            </a:pPr>
            <a:r>
              <a:rPr lang="pl-PL" dirty="0"/>
              <a:t>Korzeń traganka (Astragalus chinensis root)</a:t>
            </a:r>
          </a:p>
          <a:p>
            <a:pPr marL="0" marR="0" lvl="0" indent="0" defTabSz="457200" eaLnBrk="1" fontAlgn="auto" latinLnBrk="0" hangingPunct="1">
              <a:lnSpc>
                <a:spcPct val="117999"/>
              </a:lnSpc>
              <a:spcBef>
                <a:spcPts val="0"/>
              </a:spcBef>
              <a:spcAft>
                <a:spcPts val="0"/>
              </a:spcAft>
              <a:buClrTx/>
              <a:buSzTx/>
              <a:buFontTx/>
              <a:buNone/>
              <a:tabLst/>
              <a:defRPr/>
            </a:pPr>
            <a:r>
              <a:rPr lang="pl-PL" sz="2200" b="0" i="0" dirty="0">
                <a:effectLst/>
                <a:latin typeface="+mj-lt"/>
                <a:ea typeface="+mj-ea"/>
                <a:cs typeface="+mj-cs"/>
                <a:sym typeface="Helvetica Neue"/>
              </a:rPr>
              <a:t>Korzeń szałwii czerwonej </a:t>
            </a:r>
            <a:r>
              <a:rPr lang="pl-PL" dirty="0"/>
              <a:t>(Salvia miltiorrhiza root)</a:t>
            </a:r>
          </a:p>
          <a:p>
            <a:pPr marL="0" marR="0" lvl="0" indent="0" defTabSz="457200" eaLnBrk="1" fontAlgn="auto" latinLnBrk="0" hangingPunct="1">
              <a:lnSpc>
                <a:spcPct val="117999"/>
              </a:lnSpc>
              <a:spcBef>
                <a:spcPts val="0"/>
              </a:spcBef>
              <a:spcAft>
                <a:spcPts val="0"/>
              </a:spcAft>
              <a:buClrTx/>
              <a:buSzTx/>
              <a:buFontTx/>
              <a:buNone/>
              <a:tabLst/>
              <a:defRPr/>
            </a:pPr>
            <a:r>
              <a:rPr lang="pl-PL" dirty="0"/>
              <a:t>Liście</a:t>
            </a:r>
            <a:r>
              <a:rPr lang="pl-PL" baseline="0" dirty="0"/>
              <a:t> brzozy </a:t>
            </a:r>
            <a:r>
              <a:rPr lang="pl-PL" dirty="0"/>
              <a:t>(Betula alba leaf)</a:t>
            </a:r>
          </a:p>
          <a:p>
            <a:pPr marL="0" marR="0" lvl="0" indent="0" defTabSz="457200" eaLnBrk="1" fontAlgn="auto" latinLnBrk="0" hangingPunct="1">
              <a:lnSpc>
                <a:spcPct val="117999"/>
              </a:lnSpc>
              <a:spcBef>
                <a:spcPts val="0"/>
              </a:spcBef>
              <a:spcAft>
                <a:spcPts val="0"/>
              </a:spcAft>
              <a:buClrTx/>
              <a:buSzTx/>
              <a:buFontTx/>
              <a:buNone/>
              <a:tabLst/>
              <a:defRPr/>
            </a:pPr>
            <a:r>
              <a:rPr lang="pl-PL" dirty="0"/>
              <a:t>Liście rozmarynu lekarskiego (Rosmarinus officinalis leaf ) </a:t>
            </a:r>
          </a:p>
          <a:p>
            <a:pPr marL="0" marR="0" lvl="0" indent="0" defTabSz="457200" eaLnBrk="1" fontAlgn="auto" latinLnBrk="0" hangingPunct="1">
              <a:lnSpc>
                <a:spcPct val="117999"/>
              </a:lnSpc>
              <a:spcBef>
                <a:spcPts val="0"/>
              </a:spcBef>
              <a:spcAft>
                <a:spcPts val="0"/>
              </a:spcAft>
              <a:buClrTx/>
              <a:buSzTx/>
              <a:buFontTx/>
              <a:buNone/>
              <a:tabLst/>
              <a:defRPr/>
            </a:pPr>
            <a:r>
              <a:rPr lang="pl-PL" dirty="0"/>
              <a:t>Liście pokrzywy zwyczajnej (Urtica diolica leaf)</a:t>
            </a:r>
          </a:p>
          <a:p>
            <a:pPr marL="0" marR="0" lvl="0" indent="0" defTabSz="457200" eaLnBrk="1" fontAlgn="auto" latinLnBrk="0" hangingPunct="1">
              <a:lnSpc>
                <a:spcPct val="117999"/>
              </a:lnSpc>
              <a:spcBef>
                <a:spcPts val="0"/>
              </a:spcBef>
              <a:spcAft>
                <a:spcPts val="0"/>
              </a:spcAft>
              <a:buClrTx/>
              <a:buSzTx/>
              <a:buFontTx/>
              <a:buNone/>
              <a:tabLst/>
              <a:defRPr/>
            </a:pPr>
            <a:r>
              <a:rPr lang="pl-PL" dirty="0"/>
              <a:t>Centuria pospolita</a:t>
            </a:r>
            <a:r>
              <a:rPr lang="pl-PL" baseline="0" dirty="0"/>
              <a:t> </a:t>
            </a:r>
            <a:r>
              <a:rPr lang="ru-RU" dirty="0"/>
              <a:t>(</a:t>
            </a:r>
            <a:r>
              <a:rPr lang="pl-PL" dirty="0"/>
              <a:t>Centaurium erythraea herb) </a:t>
            </a:r>
          </a:p>
          <a:p>
            <a:pPr marL="0" marR="0" lvl="0" indent="0" defTabSz="457200" eaLnBrk="1" fontAlgn="auto" latinLnBrk="0" hangingPunct="1">
              <a:lnSpc>
                <a:spcPct val="117999"/>
              </a:lnSpc>
              <a:spcBef>
                <a:spcPts val="0"/>
              </a:spcBef>
              <a:spcAft>
                <a:spcPts val="0"/>
              </a:spcAft>
              <a:buClrTx/>
              <a:buSzTx/>
              <a:buFontTx/>
              <a:buNone/>
              <a:tabLst/>
              <a:defRPr/>
            </a:pPr>
            <a:r>
              <a:rPr lang="pl-PL" dirty="0"/>
              <a:t>Owoce jałowca pospolitego (Juniperus communis fruit)</a:t>
            </a:r>
          </a:p>
          <a:p>
            <a:pPr marL="0" marR="0" lvl="0" indent="0" defTabSz="457200" eaLnBrk="1" fontAlgn="auto" latinLnBrk="0" hangingPunct="1">
              <a:lnSpc>
                <a:spcPct val="117999"/>
              </a:lnSpc>
              <a:spcBef>
                <a:spcPts val="0"/>
              </a:spcBef>
              <a:spcAft>
                <a:spcPts val="0"/>
              </a:spcAft>
              <a:buClrTx/>
              <a:buSzTx/>
              <a:buFontTx/>
              <a:buNone/>
              <a:tabLst/>
              <a:defRPr/>
            </a:pPr>
            <a:r>
              <a:rPr lang="pl-PL" dirty="0"/>
              <a:t>Owoce</a:t>
            </a:r>
            <a:r>
              <a:rPr lang="pl-PL" baseline="0" dirty="0"/>
              <a:t> rokitnika zwyczajnego </a:t>
            </a:r>
            <a:r>
              <a:rPr lang="pl-PL" dirty="0"/>
              <a:t>(Hippophaë rhamnoides fruit) </a:t>
            </a:r>
          </a:p>
          <a:p>
            <a:pPr marL="0" marR="0" lvl="0" indent="0" defTabSz="457200" eaLnBrk="1" fontAlgn="auto" latinLnBrk="0" hangingPunct="1">
              <a:lnSpc>
                <a:spcPct val="117999"/>
              </a:lnSpc>
              <a:spcBef>
                <a:spcPts val="0"/>
              </a:spcBef>
              <a:spcAft>
                <a:spcPts val="0"/>
              </a:spcAft>
              <a:buClrTx/>
              <a:buSzTx/>
              <a:buFontTx/>
              <a:buNone/>
              <a:tabLst/>
              <a:defRPr/>
            </a:pPr>
            <a:r>
              <a:rPr lang="pl-PL" dirty="0"/>
              <a:t>Skrzyp polny (Equisetum arvense herb)</a:t>
            </a:r>
          </a:p>
          <a:p>
            <a:pPr marL="0" marR="0" lvl="0" indent="0" defTabSz="457200" eaLnBrk="1" fontAlgn="auto" latinLnBrk="0" hangingPunct="1">
              <a:lnSpc>
                <a:spcPct val="117999"/>
              </a:lnSpc>
              <a:spcBef>
                <a:spcPts val="0"/>
              </a:spcBef>
              <a:spcAft>
                <a:spcPts val="0"/>
              </a:spcAft>
              <a:buClrTx/>
              <a:buSzTx/>
              <a:buFontTx/>
              <a:buNone/>
              <a:tabLst/>
              <a:defRPr/>
            </a:pPr>
            <a:endParaRPr lang="pl-PL" dirty="0"/>
          </a:p>
        </p:txBody>
      </p:sp>
    </p:spTree>
    <p:extLst>
      <p:ext uri="{BB962C8B-B14F-4D97-AF65-F5344CB8AC3E}">
        <p14:creationId xmlns:p14="http://schemas.microsoft.com/office/powerpoint/2010/main" val="3939543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noRot="1" noChangeAspect="1"/>
          </p:cNvSpPr>
          <p:nvPr>
            <p:ph type="sldImg"/>
          </p:nvPr>
        </p:nvSpPr>
        <p:spPr>
          <a:xfrm>
            <a:off x="381000" y="685800"/>
            <a:ext cx="6096000" cy="3429000"/>
          </a:xfrm>
          <a:prstGeom prst="rect">
            <a:avLst/>
          </a:prstGeom>
        </p:spPr>
        <p:txBody>
          <a:bodyPr/>
          <a:lstStyle/>
          <a:p>
            <a:endParaRPr/>
          </a:p>
        </p:txBody>
      </p:sp>
      <p:sp>
        <p:nvSpPr>
          <p:cNvPr id="601" name="Shape 60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1806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noRot="1" noChangeAspect="1"/>
          </p:cNvSpPr>
          <p:nvPr>
            <p:ph type="sldImg"/>
          </p:nvPr>
        </p:nvSpPr>
        <p:spPr>
          <a:xfrm>
            <a:off x="381000" y="685800"/>
            <a:ext cx="6096000" cy="3429000"/>
          </a:xfrm>
          <a:prstGeom prst="rect">
            <a:avLst/>
          </a:prstGeom>
        </p:spPr>
        <p:txBody>
          <a:bodyPr/>
          <a:lstStyle/>
          <a:p>
            <a:endParaRPr/>
          </a:p>
        </p:txBody>
      </p:sp>
      <p:sp>
        <p:nvSpPr>
          <p:cNvPr id="610" name="Shape 61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7249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Shape 617"/>
          <p:cNvSpPr>
            <a:spLocks noGrp="1" noRot="1" noChangeAspect="1"/>
          </p:cNvSpPr>
          <p:nvPr>
            <p:ph type="sldImg"/>
          </p:nvPr>
        </p:nvSpPr>
        <p:spPr>
          <a:xfrm>
            <a:off x="381000" y="685800"/>
            <a:ext cx="6096000" cy="3429000"/>
          </a:xfrm>
          <a:prstGeom prst="rect">
            <a:avLst/>
          </a:prstGeom>
        </p:spPr>
        <p:txBody>
          <a:bodyPr/>
          <a:lstStyle/>
          <a:p>
            <a:endParaRPr/>
          </a:p>
        </p:txBody>
      </p:sp>
      <p:sp>
        <p:nvSpPr>
          <p:cNvPr id="618" name="Shape 61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619471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xfrm>
            <a:off x="381000" y="685800"/>
            <a:ext cx="6096000" cy="3429000"/>
          </a:xfrm>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lvl1pPr>
              <a:defRPr sz="1600"/>
            </a:lvl1pPr>
          </a:lstStyle>
          <a:p>
            <a:r>
              <a:rPr lang="pl-PL" dirty="0"/>
              <a:t>W wyniku długiej i żmudnej pracy doktora Dusheka wyeliminowano „niepotrzebne” elementy. Skład Fitovironu obejmuje ekstrakty z 21 rośliny. Te składniki roślinne zapewniają skuteczność, biodostępność (szybkie wchłanianie) i bezpieczeństwo (bez skutków ubocznych) produktu. Substancje czynne</a:t>
            </a:r>
            <a:r>
              <a:rPr lang="pl-PL" baseline="0" dirty="0"/>
              <a:t> </a:t>
            </a:r>
            <a:r>
              <a:rPr lang="pl-PL" dirty="0"/>
              <a:t>powstałe w żywej komórce roślin</a:t>
            </a:r>
            <a:r>
              <a:rPr lang="pl-PL" baseline="0" dirty="0"/>
              <a:t> </a:t>
            </a:r>
            <a:r>
              <a:rPr lang="pl-PL" dirty="0"/>
              <a:t>są bardziej podobne do ludzkiego ciała niż izolowana, chemicznie czysta substancja czynna, dlatego są łatwiej przyswajalne przez organizm i powodują mniej skutków ubocznych.</a:t>
            </a:r>
            <a:endParaRPr dirty="0"/>
          </a:p>
        </p:txBody>
      </p:sp>
    </p:spTree>
    <p:extLst>
      <p:ext uri="{BB962C8B-B14F-4D97-AF65-F5344CB8AC3E}">
        <p14:creationId xmlns:p14="http://schemas.microsoft.com/office/powerpoint/2010/main" val="3463576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noRot="1" noChangeAspect="1"/>
          </p:cNvSpPr>
          <p:nvPr>
            <p:ph type="sldImg"/>
          </p:nvPr>
        </p:nvSpPr>
        <p:spPr>
          <a:xfrm>
            <a:off x="381000" y="685800"/>
            <a:ext cx="6096000" cy="3429000"/>
          </a:xfrm>
          <a:prstGeom prst="rect">
            <a:avLst/>
          </a:prstGeom>
        </p:spPr>
        <p:txBody>
          <a:bodyPr/>
          <a:lstStyle/>
          <a:p>
            <a:endParaRPr/>
          </a:p>
        </p:txBody>
      </p:sp>
      <p:sp>
        <p:nvSpPr>
          <p:cNvPr id="631" name="Shape 63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980568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Shape 651"/>
          <p:cNvSpPr>
            <a:spLocks noGrp="1" noRot="1" noChangeAspect="1"/>
          </p:cNvSpPr>
          <p:nvPr>
            <p:ph type="sldImg"/>
          </p:nvPr>
        </p:nvSpPr>
        <p:spPr>
          <a:xfrm>
            <a:off x="381000" y="685800"/>
            <a:ext cx="6096000" cy="3429000"/>
          </a:xfrm>
          <a:prstGeom prst="rect">
            <a:avLst/>
          </a:prstGeom>
        </p:spPr>
        <p:txBody>
          <a:bodyPr/>
          <a:lstStyle/>
          <a:p>
            <a:endParaRPr/>
          </a:p>
        </p:txBody>
      </p:sp>
      <p:sp>
        <p:nvSpPr>
          <p:cNvPr id="652" name="Shape 652"/>
          <p:cNvSpPr>
            <a:spLocks noGrp="1"/>
          </p:cNvSpPr>
          <p:nvPr>
            <p:ph type="body" sz="quarter" idx="1"/>
          </p:nvPr>
        </p:nvSpPr>
        <p:spPr>
          <a:prstGeom prst="rect">
            <a:avLst/>
          </a:prstGeom>
        </p:spPr>
        <p:txBody>
          <a:bodyPr/>
          <a:lstStyle/>
          <a:p>
            <a:pPr>
              <a:defRPr sz="1600"/>
            </a:pPr>
            <a:r>
              <a:rPr lang="pl-PL" dirty="0"/>
              <a:t>ALOES - ma właściwości biogennego stymulatora. Wspomaga produkcję interferonu, zwiększoną fagocytozę i procesy regeneracyjne w tkankach.</a:t>
            </a:r>
          </a:p>
          <a:p>
            <a:pPr>
              <a:defRPr sz="1600"/>
            </a:pPr>
            <a:r>
              <a:rPr lang="pl-PL" dirty="0"/>
              <a:t>KORZEŃ</a:t>
            </a:r>
            <a:r>
              <a:rPr lang="pl-PL" baseline="0" dirty="0"/>
              <a:t> LUKRECJI GŁADKIEJ</a:t>
            </a:r>
            <a:r>
              <a:rPr lang="pl-PL" dirty="0"/>
              <a:t> - zawiera saponinę gliceryzynową, która zwiększa aktywność wydzielniczą błon śluzowych górnych dróg oddechowych i pomaga w odksztuszaniu plwociny podczas kaszlu. Pomaga usunąć toksyczne substancje z organizmu. W połączeniu z innymi roślinami stymuluje odporność nabytą.</a:t>
            </a:r>
          </a:p>
          <a:p>
            <a:pPr marL="0" marR="0" lvl="0" indent="0" defTabSz="457200" eaLnBrk="1" fontAlgn="auto" latinLnBrk="0" hangingPunct="1">
              <a:lnSpc>
                <a:spcPct val="117999"/>
              </a:lnSpc>
              <a:spcBef>
                <a:spcPts val="0"/>
              </a:spcBef>
              <a:spcAft>
                <a:spcPts val="0"/>
              </a:spcAft>
              <a:buClrTx/>
              <a:buSzTx/>
              <a:buFontTx/>
              <a:buNone/>
              <a:tabLst/>
              <a:defRPr sz="1600"/>
            </a:pPr>
            <a:r>
              <a:rPr lang="pl-PL" dirty="0"/>
              <a:t>KORZEŃ TRAGANKA - zawiera różne kwasy organiczne, w tym kwas askorbinowy, który stymuluje ludzki układ odpornościowy, witaminy z grupy B, polisacharydy, flawonoidy. Aktywuje produkcję własnego interferonu. Polisacharydy promują szybki powrót do zdrowia, zmniejszają ogólne osłabienie.</a:t>
            </a:r>
          </a:p>
          <a:p>
            <a:pPr marL="0" marR="0" lvl="0" indent="0" defTabSz="457200" eaLnBrk="1" fontAlgn="auto" latinLnBrk="0" hangingPunct="1">
              <a:lnSpc>
                <a:spcPct val="117999"/>
              </a:lnSpc>
              <a:spcBef>
                <a:spcPts val="0"/>
              </a:spcBef>
              <a:spcAft>
                <a:spcPts val="0"/>
              </a:spcAft>
              <a:buClrTx/>
              <a:buSzTx/>
              <a:buFontTx/>
              <a:buNone/>
              <a:tabLst/>
              <a:defRPr sz="1600"/>
            </a:pPr>
            <a:r>
              <a:rPr lang="pl-PL" dirty="0"/>
              <a:t>KORZEŃ</a:t>
            </a:r>
            <a:r>
              <a:rPr lang="pl-PL" baseline="0" dirty="0"/>
              <a:t> SZAŁWII-  </a:t>
            </a:r>
            <a:r>
              <a:rPr lang="pl-PL" dirty="0"/>
              <a:t>poprawia metabolizm.</a:t>
            </a:r>
          </a:p>
          <a:p>
            <a:pPr>
              <a:defRPr sz="1600"/>
            </a:pPr>
            <a:r>
              <a:rPr lang="pl-PL" dirty="0"/>
              <a:t>KORZEŃ</a:t>
            </a:r>
            <a:r>
              <a:rPr lang="pl-PL" baseline="0" dirty="0"/>
              <a:t> TARCZYCY BAJKALSKIEJ </a:t>
            </a:r>
            <a:r>
              <a:rPr lang="pl-PL" dirty="0"/>
              <a:t>- zawiera flawonoidy, które</a:t>
            </a:r>
            <a:r>
              <a:rPr lang="pl-PL" baseline="0" dirty="0"/>
              <a:t> mają</a:t>
            </a:r>
            <a:r>
              <a:rPr lang="pl-PL" dirty="0"/>
              <a:t> działanie uspokajające oraz regulują cykl snu i czuwania. Silny przeciwutleniacz.</a:t>
            </a:r>
          </a:p>
          <a:p>
            <a:pPr marL="0" marR="0" lvl="0" indent="0" defTabSz="457200" eaLnBrk="1" fontAlgn="auto" latinLnBrk="0" hangingPunct="1">
              <a:lnSpc>
                <a:spcPct val="117999"/>
              </a:lnSpc>
              <a:spcBef>
                <a:spcPts val="0"/>
              </a:spcBef>
              <a:spcAft>
                <a:spcPts val="0"/>
              </a:spcAft>
              <a:buClrTx/>
              <a:buSzTx/>
              <a:buFontTx/>
              <a:buNone/>
              <a:tabLst/>
              <a:defRPr sz="1600"/>
            </a:pPr>
            <a:r>
              <a:rPr lang="pl-PL" dirty="0"/>
              <a:t>SKRZYP</a:t>
            </a:r>
            <a:r>
              <a:rPr lang="pl-PL" baseline="0" dirty="0"/>
              <a:t> POLNY</a:t>
            </a:r>
            <a:r>
              <a:rPr lang="pl-PL" dirty="0"/>
              <a:t>- zawiera 5-glukozyd-luteolinę, która działa przeciw drobnoustrojom i pomaga w stanach zapalnych. Reguluje funkcję pęcherza.</a:t>
            </a:r>
          </a:p>
        </p:txBody>
      </p:sp>
    </p:spTree>
    <p:extLst>
      <p:ext uri="{BB962C8B-B14F-4D97-AF65-F5344CB8AC3E}">
        <p14:creationId xmlns:p14="http://schemas.microsoft.com/office/powerpoint/2010/main" val="2333359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xfrm>
            <a:off x="381000" y="685800"/>
            <a:ext cx="6096000" cy="3429000"/>
          </a:xfrm>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p>
            <a:pPr>
              <a:defRPr sz="1600"/>
            </a:pPr>
            <a:r>
              <a:rPr lang="pl-PL" sz="1600" b="0" i="0" dirty="0">
                <a:effectLst/>
                <a:latin typeface="+mj-lt"/>
                <a:ea typeface="+mj-ea"/>
                <a:cs typeface="+mj-cs"/>
                <a:sym typeface="Helvetica Neue"/>
              </a:rPr>
              <a:t>LIŚCIE BRZOZY - zawierają olejki eteryczne, flawonoidy, fitoncydy,i inne substancje, które przeciwdziałają rozwojowi patogennych mikroorganizmów. Pomagają w stanach zapalnych i mają właściwości przeciwutleniające.</a:t>
            </a:r>
            <a:br>
              <a:rPr lang="pl-PL" dirty="0"/>
            </a:br>
            <a:r>
              <a:rPr lang="pl-PL" sz="1600" b="0" i="0" dirty="0">
                <a:effectLst/>
                <a:latin typeface="+mj-lt"/>
                <a:ea typeface="+mj-ea"/>
                <a:cs typeface="+mj-cs"/>
                <a:sym typeface="Helvetica Neue"/>
              </a:rPr>
              <a:t>ROZMARYN LEKARSKI - bogaty w olejki eteryczne, makro- i mikroelementy, fitoncydy. Aktywuje obronę organizmu, działa przeciw wielu patogennym mikroorganizmom, pomaga w kaszlu i bólu gardła.</a:t>
            </a:r>
            <a:br>
              <a:rPr lang="pl-PL" dirty="0"/>
            </a:br>
            <a:r>
              <a:rPr lang="pl-PL" sz="1600" b="0" i="0" dirty="0">
                <a:effectLst/>
                <a:latin typeface="+mj-lt"/>
                <a:ea typeface="+mj-ea"/>
                <a:cs typeface="+mj-cs"/>
                <a:sym typeface="Helvetica Neue"/>
              </a:rPr>
              <a:t>SADZIEC</a:t>
            </a:r>
            <a:r>
              <a:rPr lang="pl-PL" sz="1600" b="0" i="0" baseline="0" dirty="0">
                <a:effectLst/>
                <a:latin typeface="+mj-lt"/>
                <a:ea typeface="+mj-ea"/>
                <a:cs typeface="+mj-cs"/>
                <a:sym typeface="Helvetica Neue"/>
              </a:rPr>
              <a:t> PRZEROŚNIĘTY </a:t>
            </a:r>
            <a:r>
              <a:rPr lang="pl-PL" sz="1600" b="0" i="0" dirty="0">
                <a:effectLst/>
                <a:latin typeface="+mj-lt"/>
                <a:ea typeface="+mj-ea"/>
                <a:cs typeface="+mj-cs"/>
                <a:sym typeface="Helvetica Neue"/>
              </a:rPr>
              <a:t>- pomaga osłabionemu ciału podczas przeziębienia, wzmacniając układ odpornościowy. Zawartość gorzkich glikozydów pobudza przewód pokarmowy, poprawia wchłanianie składników odżywczych i pobudza apetyt.</a:t>
            </a:r>
            <a:br>
              <a:rPr lang="pl-PL" dirty="0"/>
            </a:br>
            <a:r>
              <a:rPr lang="pl-PL" dirty="0"/>
              <a:t>OWOCE</a:t>
            </a:r>
            <a:r>
              <a:rPr lang="pl-PL" baseline="0" dirty="0"/>
              <a:t> JAŁOWCA POSPOLITEGO</a:t>
            </a:r>
            <a:r>
              <a:rPr lang="pl-PL" sz="1600" b="0" i="0" dirty="0">
                <a:effectLst/>
                <a:latin typeface="+mj-lt"/>
                <a:ea typeface="+mj-ea"/>
                <a:cs typeface="+mj-cs"/>
                <a:sym typeface="Helvetica Neue"/>
              </a:rPr>
              <a:t>- zawierają olejki eteryczne, które wzmacniają reakcje immunologiczne organizmu, stymulują tworzenie enzymu lizozymu, który działa przeciwko bakteriom.</a:t>
            </a:r>
            <a:br>
              <a:rPr lang="pl-PL" dirty="0"/>
            </a:br>
            <a:r>
              <a:rPr lang="pl-PL" sz="1600" b="0" i="0" dirty="0">
                <a:effectLst/>
                <a:latin typeface="+mj-lt"/>
                <a:ea typeface="+mj-ea"/>
                <a:cs typeface="+mj-cs"/>
                <a:sym typeface="Helvetica Neue"/>
              </a:rPr>
              <a:t>DZIĘGIEL</a:t>
            </a:r>
            <a:r>
              <a:rPr lang="pl-PL" sz="1600" b="0" i="0" baseline="0" dirty="0">
                <a:effectLst/>
                <a:latin typeface="+mj-lt"/>
                <a:ea typeface="+mj-ea"/>
                <a:cs typeface="+mj-cs"/>
                <a:sym typeface="Helvetica Neue"/>
              </a:rPr>
              <a:t> LITWOR</a:t>
            </a:r>
            <a:r>
              <a:rPr lang="pl-PL" sz="1600" b="0" i="0" dirty="0">
                <a:effectLst/>
                <a:latin typeface="+mj-lt"/>
                <a:ea typeface="+mj-ea"/>
                <a:cs typeface="+mj-cs"/>
                <a:sym typeface="Helvetica Neue"/>
              </a:rPr>
              <a:t> – jego</a:t>
            </a:r>
            <a:r>
              <a:rPr lang="pl-PL" sz="1600" b="0" i="0" baseline="0" dirty="0">
                <a:effectLst/>
                <a:latin typeface="+mj-lt"/>
                <a:ea typeface="+mj-ea"/>
                <a:cs typeface="+mj-cs"/>
                <a:sym typeface="Helvetica Neue"/>
              </a:rPr>
              <a:t> korzeń z</a:t>
            </a:r>
            <a:r>
              <a:rPr lang="pl-PL" sz="1600" b="0" i="0" dirty="0">
                <a:effectLst/>
                <a:latin typeface="+mj-lt"/>
                <a:ea typeface="+mj-ea"/>
                <a:cs typeface="+mj-cs"/>
                <a:sym typeface="Helvetica Neue"/>
              </a:rPr>
              <a:t>awiera lotny olej o właściwościach fitoncydalnych i działa wzmacniająco na układ odpornościowy. Goryczka stymuluje apetyt i poprawia wydzielanie gruczołów i motorykę przewodu pokarmowego, pomaga w odksztuszaniu plwociny.</a:t>
            </a:r>
            <a:endParaRPr dirty="0"/>
          </a:p>
        </p:txBody>
      </p:sp>
    </p:spTree>
    <p:extLst>
      <p:ext uri="{BB962C8B-B14F-4D97-AF65-F5344CB8AC3E}">
        <p14:creationId xmlns:p14="http://schemas.microsoft.com/office/powerpoint/2010/main" val="860262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a:defRPr sz="1600"/>
            </a:pPr>
            <a:r>
              <a:rPr lang="pl-PL" dirty="0"/>
              <a:t>BŁYSKOPOREK</a:t>
            </a:r>
            <a:r>
              <a:rPr lang="pl-PL" baseline="0" dirty="0"/>
              <a:t> PODKOROWY </a:t>
            </a:r>
            <a:r>
              <a:rPr lang="pl-PL" dirty="0"/>
              <a:t>- głównymi składnikami aktywnymi są pigmenty, które tworzą chromogenny kompleks polifenolokarboksylowy w połączeniu z polisacharydami, agarycyną i kwasem unikalnym dla tego grzyba. Wykazuje właściwości biogennego stymulatora- zwiększa odporność organizmu na przeziębienia, poprawia metabolizm i wspomaga układ krwiotwórczy. </a:t>
            </a:r>
          </a:p>
          <a:p>
            <a:pPr>
              <a:defRPr sz="1600"/>
            </a:pPr>
            <a:r>
              <a:rPr lang="pl-PL" dirty="0"/>
              <a:t>RÓŻENIEC</a:t>
            </a:r>
            <a:r>
              <a:rPr lang="pl-PL" baseline="0" dirty="0"/>
              <a:t> GÓRSKI</a:t>
            </a:r>
            <a:r>
              <a:rPr lang="pl-PL" dirty="0"/>
              <a:t> - pomaga zwiększyć aktywność komórek odpornościowych limfocytów T, zapobiega supresji aktywności limfocytów B, która występuje podczas stresu. Ma właściwości adaptogenne i stymulujące, zwiększa wytrzymałość i wydajność.</a:t>
            </a:r>
          </a:p>
          <a:p>
            <a:pPr>
              <a:defRPr sz="1600"/>
            </a:pPr>
            <a:r>
              <a:rPr lang="pl-PL" dirty="0"/>
              <a:t>JEŻÓWKA</a:t>
            </a:r>
            <a:r>
              <a:rPr lang="pl-PL" baseline="0" dirty="0"/>
              <a:t> PURPUROWA </a:t>
            </a:r>
            <a:r>
              <a:rPr lang="pl-PL" dirty="0"/>
              <a:t>- jedna z najpopularniejszych roślin, która ma długą historię zastosowania w medycynie ludowej. Zwiększa naturalną obronę organizmu poprzez aktywację makrofagów (komórek odpornościowych). Przeciwdziała wielu patogennym drobnoustrojom.</a:t>
            </a:r>
          </a:p>
          <a:p>
            <a:pPr>
              <a:defRPr sz="1600"/>
            </a:pPr>
            <a:r>
              <a:rPr lang="pl-PL" dirty="0"/>
              <a:t>ELEUTEROKOK</a:t>
            </a:r>
            <a:r>
              <a:rPr lang="pl-PL" baseline="0" dirty="0"/>
              <a:t> KOLCZASTY</a:t>
            </a:r>
            <a:r>
              <a:rPr lang="pl-PL" dirty="0"/>
              <a:t> - specjalne glikozydy zawarte w korzeniach rośliny - eleutherozydy określają zdolności adaptogenne rośliny: zwiększają stabilność organizmu podczas sezonu epidemicznego, w skrajnych temperaturach, hipotermii, narażenia na szkodliwe substancje środowiskowe. Wspomagają walkę z przemęczeniem. Wspomagają organizm w walce ze zmęczeniem spowodowanym nadmiernym wysiłkiem.</a:t>
            </a:r>
          </a:p>
        </p:txBody>
      </p:sp>
    </p:spTree>
    <p:extLst>
      <p:ext uri="{BB962C8B-B14F-4D97-AF65-F5344CB8AC3E}">
        <p14:creationId xmlns:p14="http://schemas.microsoft.com/office/powerpoint/2010/main" val="79758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xfrm>
            <a:off x="381000" y="685800"/>
            <a:ext cx="6096000" cy="3429000"/>
          </a:xfrm>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p>
            <a:pPr>
              <a:defRPr sz="1600"/>
            </a:pPr>
            <a:r>
              <a:rPr lang="pl-PL" dirty="0"/>
              <a:t>Znalezienie na</a:t>
            </a:r>
            <a:r>
              <a:rPr lang="pl-PL" baseline="0" dirty="0"/>
              <a:t> Ziemi miejsca wolnego od bakterii jest praktycznie niemożliwe</a:t>
            </a:r>
            <a:r>
              <a:rPr lang="ru-RU" dirty="0"/>
              <a:t>. </a:t>
            </a:r>
            <a:r>
              <a:rPr lang="pl-PL" dirty="0"/>
              <a:t>To najstarsze</a:t>
            </a:r>
            <a:r>
              <a:rPr lang="pl-PL" baseline="0" dirty="0"/>
              <a:t> żyjące organizmy</a:t>
            </a:r>
            <a:r>
              <a:rPr lang="ru-RU" dirty="0"/>
              <a:t>, </a:t>
            </a:r>
            <a:r>
              <a:rPr lang="pl-PL" dirty="0"/>
              <a:t>które pojawiły się około 3,5 miliarda lat temu</a:t>
            </a:r>
            <a:r>
              <a:rPr lang="ru-RU" dirty="0"/>
              <a:t>.</a:t>
            </a:r>
          </a:p>
          <a:p>
            <a:pPr>
              <a:defRPr sz="1600"/>
            </a:pPr>
            <a:r>
              <a:rPr lang="pl-PL" b="1" dirty="0"/>
              <a:t>Bakterie</a:t>
            </a:r>
            <a:r>
              <a:rPr lang="ru-RU" dirty="0"/>
              <a:t> </a:t>
            </a:r>
            <a:r>
              <a:rPr lang="pl-PL" dirty="0"/>
              <a:t>to proste jednokomórkowe organizmy i najdrobniejsze stworzenia na naszej planecie</a:t>
            </a:r>
            <a:r>
              <a:rPr lang="ru-RU" dirty="0"/>
              <a:t>.</a:t>
            </a:r>
            <a:r>
              <a:rPr lang="pl-PL" dirty="0"/>
              <a:t> Bakterie</a:t>
            </a:r>
            <a:r>
              <a:rPr lang="pl-PL" baseline="0" dirty="0"/>
              <a:t> są w stanie przeżyć w gorących gejzerach, zakwaszonych jeziorach, w których z powodu zanieczyszczeń nie ma nawet ryb, a także wśród arktycznych lodowców. W tym celu bakterie nauczyły się wytwarzać zarodniki, czyli specyficzne formy życia, które pomagają im przetrwać nawet w najbardziej niesprzyjających warunkach (niskie i wysokie temperatury powietrza, stosowanie środków dezynfekujących, antybiotyków </a:t>
            </a:r>
            <a:r>
              <a:rPr lang="pl-PL" baseline="0" dirty="0" err="1"/>
              <a:t>itp</a:t>
            </a:r>
            <a:r>
              <a:rPr lang="pl-PL" baseline="0" dirty="0"/>
              <a:t>). Co więcej, bakterie należą do bardzo płodnych organizmów, ponieważ przy sprzyjających warunkach są w stanie rozmnażać się co dwadzieścia minut. </a:t>
            </a:r>
            <a:endParaRPr lang="ru-RU" dirty="0"/>
          </a:p>
          <a:p>
            <a:pPr>
              <a:defRPr sz="1600" b="1"/>
            </a:pPr>
            <a:r>
              <a:rPr lang="pl-PL" dirty="0"/>
              <a:t>Ludzie i bakterie są ze sobą nierozerwalnie związani. </a:t>
            </a:r>
            <a:endParaRPr lang="ru-RU" dirty="0"/>
          </a:p>
          <a:p>
            <a:pPr>
              <a:defRPr sz="1600"/>
            </a:pPr>
            <a:r>
              <a:rPr lang="pl-PL" dirty="0"/>
              <a:t>Bakterie</a:t>
            </a:r>
            <a:r>
              <a:rPr lang="pl-PL" baseline="0" dirty="0"/>
              <a:t> są przez cały czas obecne w ludzkim organizmie: w jelicie, na powierzchni skóry oraz w jamie ustnej. Mikroflora bakteryjna odgrywa ogromną rolę dla prawidłowej pracy przewodu pokarmowego oraz układu odpornościowego, korzystnie wpływa na procesy trawienne, wspomaga przyswajanie substancji odżywczych, uczestniczy w syntezie witamin i chroni organizm przed działalnością toksyn i mikrobów. </a:t>
            </a:r>
          </a:p>
          <a:p>
            <a:pPr>
              <a:defRPr sz="1600"/>
            </a:pPr>
            <a:r>
              <a:rPr lang="pl-PL" b="1" dirty="0"/>
              <a:t>Bakterie patogenne.</a:t>
            </a:r>
            <a:endParaRPr lang="ru-RU" b="1" dirty="0"/>
          </a:p>
          <a:p>
            <a:pPr>
              <a:defRPr sz="1600"/>
            </a:pPr>
            <a:r>
              <a:rPr lang="pl-PL" dirty="0"/>
              <a:t>Stanowią zaledwie </a:t>
            </a:r>
            <a:r>
              <a:rPr lang="ru-RU" dirty="0"/>
              <a:t>1%</a:t>
            </a:r>
            <a:r>
              <a:rPr lang="pl-PL" dirty="0"/>
              <a:t> wszystkich bakterii</a:t>
            </a:r>
            <a:r>
              <a:rPr lang="ru-RU" dirty="0"/>
              <a:t>. </a:t>
            </a:r>
            <a:r>
              <a:rPr lang="pl-PL" dirty="0"/>
              <a:t>Przedostają się do ludzkiego</a:t>
            </a:r>
            <a:r>
              <a:rPr lang="pl-PL" baseline="0" dirty="0"/>
              <a:t> organizmu drogą kropelkową, poprzez rany, błonę śluzową oraz przewód pokarmowy przyczyniając się do powstawania różnego rodzaju infekcji bakteryjnych takich jak angina, zapalenie ucha, zatrucia pokarmowe, gruźlica. W celu zwalczania bakterii człowiek stosuje naturalne i syntetyczne środki (antybiotyki). </a:t>
            </a:r>
          </a:p>
          <a:p>
            <a:pPr>
              <a:defRPr sz="1600"/>
            </a:pPr>
            <a:r>
              <a:rPr lang="pl-PL" b="1" dirty="0"/>
              <a:t>W czym tkwi problem</a:t>
            </a:r>
            <a:r>
              <a:rPr lang="ru-RU" b="1" dirty="0"/>
              <a:t>?</a:t>
            </a:r>
          </a:p>
          <a:p>
            <a:pPr>
              <a:defRPr sz="1600"/>
            </a:pPr>
            <a:r>
              <a:rPr lang="pl-PL" dirty="0"/>
              <a:t>Obecnie bakterie wykazują</a:t>
            </a:r>
            <a:r>
              <a:rPr lang="pl-PL" baseline="0" dirty="0"/>
              <a:t> coraz większą odporność na stosowane w celu ich zwalczenia preparaty, których </a:t>
            </a:r>
            <a:r>
              <a:rPr lang="pl-PL" dirty="0"/>
              <a:t>nieracjonalne</a:t>
            </a:r>
            <a:r>
              <a:rPr lang="pl-PL" baseline="0" dirty="0"/>
              <a:t> stosowanie może przyczynić się do wystąpienia nowych, ciężko uleczalnych infekcji. </a:t>
            </a:r>
            <a:endParaRPr lang="ru-RU" dirty="0"/>
          </a:p>
          <a:p>
            <a:pPr>
              <a:defRPr sz="1600"/>
            </a:pPr>
            <a:endParaRPr dirty="0"/>
          </a:p>
        </p:txBody>
      </p:sp>
    </p:spTree>
    <p:extLst>
      <p:ext uri="{BB962C8B-B14F-4D97-AF65-F5344CB8AC3E}">
        <p14:creationId xmlns:p14="http://schemas.microsoft.com/office/powerpoint/2010/main" val="3513268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xfrm>
            <a:off x="381000" y="685800"/>
            <a:ext cx="6096000" cy="3429000"/>
          </a:xfrm>
          <a:prstGeom prst="rect">
            <a:avLst/>
          </a:prstGeom>
        </p:spPr>
        <p:txBody>
          <a:bodyPr/>
          <a:lstStyle/>
          <a:p>
            <a:endParaRPr/>
          </a:p>
        </p:txBody>
      </p:sp>
      <p:sp>
        <p:nvSpPr>
          <p:cNvPr id="715" name="Shape 715"/>
          <p:cNvSpPr>
            <a:spLocks noGrp="1"/>
          </p:cNvSpPr>
          <p:nvPr>
            <p:ph type="body" sz="quarter" idx="1"/>
          </p:nvPr>
        </p:nvSpPr>
        <p:spPr>
          <a:prstGeom prst="rect">
            <a:avLst/>
          </a:prstGeom>
        </p:spPr>
        <p:txBody>
          <a:bodyPr/>
          <a:lstStyle/>
          <a:p>
            <a:pPr>
              <a:defRPr sz="1600"/>
            </a:pPr>
            <a:r>
              <a:rPr lang="pl-PL" dirty="0"/>
              <a:t>KWIATY LIPY - ze względu na wysoką zawartość kwasu askorbinowego (ok. 30%) wspomagają układ odpornościowy organizmu. Flawonoidy pomagają zmniejszyć stan zapalny i zwiększają produkcję potu (pocenie się podczas przeziębienia pozwala na schłodzenie organizmu).</a:t>
            </a:r>
          </a:p>
          <a:p>
            <a:pPr marL="0" marR="0" lvl="0" indent="0" defTabSz="457200" eaLnBrk="1" fontAlgn="auto" latinLnBrk="0" hangingPunct="1">
              <a:lnSpc>
                <a:spcPct val="117999"/>
              </a:lnSpc>
              <a:spcBef>
                <a:spcPts val="0"/>
              </a:spcBef>
              <a:spcAft>
                <a:spcPts val="0"/>
              </a:spcAft>
              <a:buClrTx/>
              <a:buSzTx/>
              <a:buFontTx/>
              <a:buNone/>
              <a:tabLst/>
              <a:defRPr sz="1600"/>
            </a:pPr>
            <a:r>
              <a:rPr lang="pl-PL" dirty="0"/>
              <a:t>CENTURIA POSPOLITA - zawiera witaminę C, a tym samym zwiększa aktywność sił odpornościowych organizmu; gorycz pobudza układ trawienny, działa przeciw drobnoustrojom chorobotwórczym. </a:t>
            </a:r>
          </a:p>
          <a:p>
            <a:pPr>
              <a:defRPr sz="1600"/>
            </a:pPr>
            <a:r>
              <a:rPr lang="pl-PL" dirty="0"/>
              <a:t>NAGIETEK</a:t>
            </a:r>
            <a:r>
              <a:rPr lang="pl-PL" baseline="0" dirty="0"/>
              <a:t> LEKARSKI</a:t>
            </a:r>
            <a:r>
              <a:rPr lang="pl-PL" dirty="0"/>
              <a:t>- wysoka zawartość karotenoidów, olejków eterycznych, flawonoidów, kwasu askorbinowego pomaga zmniejszyć stan zapalny, wzmacnia naczynia włosowate i wspomaga odbudowę błony śluzowej.</a:t>
            </a:r>
          </a:p>
          <a:p>
            <a:pPr>
              <a:defRPr sz="1600"/>
            </a:pPr>
            <a:r>
              <a:rPr lang="pl-PL" dirty="0"/>
              <a:t>LIŚCIE</a:t>
            </a:r>
            <a:r>
              <a:rPr lang="pl-PL" baseline="0" dirty="0"/>
              <a:t> POKRZYWY ZWYCZAJNEJ</a:t>
            </a:r>
            <a:r>
              <a:rPr lang="pl-PL" dirty="0"/>
              <a:t> - substancje czynne rośliny stymulują tworzenie czerwonych krwinek, przyspieszają regenerację uszkodzonych tkanek, zapobiegają rozmnażaniu się patogenów, a także przyczyniają się do aktywacji naturalnej (wrodzonej) odporności.</a:t>
            </a:r>
          </a:p>
          <a:p>
            <a:pPr>
              <a:defRPr sz="1600"/>
            </a:pPr>
            <a:r>
              <a:rPr lang="pl-PL" dirty="0"/>
              <a:t>OWOC DZIKIEJ RÓŻY - posiada wysoką aktywność biologiczną (dzięki zawartości kwasu askorbinowego), pomaga zwiększyć odporność organizmu, poprawia regenerację tkanek i syntezę hormonów oraz zmniejsza przepuszczalność naczyń krwionośnych.</a:t>
            </a:r>
          </a:p>
          <a:p>
            <a:pPr>
              <a:defRPr sz="1600"/>
            </a:pPr>
            <a:r>
              <a:rPr lang="pl-PL" dirty="0"/>
              <a:t>ROKITNIK ZWYCZAJNY - zawiera w sobie kompleks przydatnych substancji, które są aktywnie wykorzystywane do wzmocnienia obrony organizmu (szczególnie podczas przeziębienia), w celu przyspieszenia gojenia się wrzodów, ran, erozji. Ma również właściwości przeciwutleniające i adaptogenne oraz przyspiesza usuwanie szkodliwych substancji z organizmu.</a:t>
            </a:r>
            <a:endParaRPr dirty="0"/>
          </a:p>
        </p:txBody>
      </p:sp>
    </p:spTree>
    <p:extLst>
      <p:ext uri="{BB962C8B-B14F-4D97-AF65-F5344CB8AC3E}">
        <p14:creationId xmlns:p14="http://schemas.microsoft.com/office/powerpoint/2010/main" val="2546600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81084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pPr>
              <a:defRPr sz="1600"/>
            </a:pPr>
            <a:r>
              <a:rPr lang="pl-PL" dirty="0"/>
              <a:t>Grzyby posiadają bardziej złożoną strukturę od bakterii i należą</a:t>
            </a:r>
            <a:r>
              <a:rPr lang="pl-PL" baseline="0" dirty="0"/>
              <a:t> do najbardziej wytrzymałych mikroorganizmów, którym do funkcjonowania i rozwoju niezbędna jest jedynie pleśń</a:t>
            </a:r>
            <a:r>
              <a:rPr dirty="0"/>
              <a:t>. </a:t>
            </a:r>
            <a:r>
              <a:rPr lang="pl-PL" dirty="0"/>
              <a:t>Zgodnie z danymi WHO nawet co 5-ty mieszkaniec</a:t>
            </a:r>
            <a:r>
              <a:rPr lang="pl-PL" baseline="0" dirty="0"/>
              <a:t> Ziemi cierpi z powodu grzybiczych infekcji skórnych. </a:t>
            </a:r>
            <a:endParaRPr dirty="0"/>
          </a:p>
          <a:p>
            <a:pPr>
              <a:defRPr sz="1600"/>
            </a:pPr>
            <a:r>
              <a:rPr lang="pl-PL" dirty="0"/>
              <a:t>Podatność na infekcje grzybicze może być</a:t>
            </a:r>
            <a:r>
              <a:rPr lang="pl-PL" baseline="0" dirty="0"/>
              <a:t> również spowodowana niekontrolowanym stosowaniem antybiotyków i środków przeciwgrzybiczych, wskutek którego grzyby uodparniają się na substancje lecznicze zawarte w preparatach</a:t>
            </a:r>
            <a:r>
              <a:rPr dirty="0"/>
              <a:t>.</a:t>
            </a:r>
          </a:p>
          <a:p>
            <a:pPr>
              <a:defRPr sz="1600"/>
            </a:pPr>
            <a:endParaRPr dirty="0"/>
          </a:p>
          <a:p>
            <a:pPr>
              <a:defRPr sz="1600"/>
            </a:pPr>
            <a:r>
              <a:rPr lang="pl-PL" dirty="0"/>
              <a:t>Grzyby posiadają również bardzo rozwinięte umiejętności adaptacyjne </a:t>
            </a:r>
            <a:r>
              <a:rPr dirty="0"/>
              <a:t>– </a:t>
            </a:r>
            <a:r>
              <a:rPr lang="pl-PL" dirty="0"/>
              <a:t>znanych jest wiele przypadków grzybów, które zaczęły odżywiać się preparatami</a:t>
            </a:r>
            <a:r>
              <a:rPr lang="pl-PL" baseline="0" dirty="0"/>
              <a:t> o działaniu przeciwgrzybiczym, opracowanymi 15-20 lat temu. Dodawanie fungicydów jako substancji dodatkowych do nawozów również zwiększa odporność grzybów, wskutek czego nieustannie mutują. Grzyby odżywiają się zaatakowaną przez siebie powierzchnią (skóra, paznokcie, włosy, organy wewnętrzne). Po zaatakowaniu ludzkiego organizmu grzyby wytwarzają </a:t>
            </a:r>
            <a:r>
              <a:rPr lang="pl-PL" baseline="0" dirty="0" err="1"/>
              <a:t>mykotoksyny</a:t>
            </a:r>
            <a:r>
              <a:rPr lang="pl-PL" baseline="0" dirty="0"/>
              <a:t>, w ten sposób tworząc swoje własne, niezbędne im do przetrwania środowisko. Prowadzi to do zaburzenia równowagi mikroflory bakteryjnej, wskutek czego organizm jest bardziej podatny na ataki bakterii i wirusów. </a:t>
            </a:r>
            <a:endParaRPr dirty="0"/>
          </a:p>
        </p:txBody>
      </p:sp>
    </p:spTree>
    <p:extLst>
      <p:ext uri="{BB962C8B-B14F-4D97-AF65-F5344CB8AC3E}">
        <p14:creationId xmlns:p14="http://schemas.microsoft.com/office/powerpoint/2010/main" val="163627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381000" y="685800"/>
            <a:ext cx="6096000" cy="3429000"/>
          </a:xfrm>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pPr>
              <a:defRPr sz="1600"/>
            </a:pPr>
            <a:r>
              <a:rPr lang="pl-PL" b="1" dirty="0"/>
              <a:t>Wirusy</a:t>
            </a:r>
            <a:r>
              <a:rPr lang="ru-RU" dirty="0"/>
              <a:t> — </a:t>
            </a:r>
            <a:r>
              <a:rPr lang="pl-PL" dirty="0"/>
              <a:t>najmniejsze drobnoustroje przyczyniające się do powstawania</a:t>
            </a:r>
            <a:r>
              <a:rPr lang="pl-PL" baseline="0" dirty="0"/>
              <a:t> różnego rodzaju infekcji</a:t>
            </a:r>
            <a:r>
              <a:rPr lang="ru-RU" dirty="0"/>
              <a:t>. </a:t>
            </a:r>
            <a:r>
              <a:rPr lang="pl-PL" dirty="0"/>
              <a:t>Ta forma istnienia</a:t>
            </a:r>
            <a:r>
              <a:rPr lang="pl-PL" baseline="0" dirty="0"/>
              <a:t> znajduje się na granicy między życiem i śmiercią</a:t>
            </a:r>
            <a:r>
              <a:rPr lang="ru-RU" dirty="0"/>
              <a:t>.</a:t>
            </a:r>
          </a:p>
          <a:p>
            <a:pPr>
              <a:defRPr sz="1600"/>
            </a:pPr>
            <a:r>
              <a:rPr lang="pl-PL" dirty="0"/>
              <a:t>Do cech</a:t>
            </a:r>
            <a:r>
              <a:rPr lang="pl-PL" baseline="0" dirty="0"/>
              <a:t> wirusów, typowych dla organizmów żywych zalicza się zestaw genów i zdolność do reprodukcji oraz ewolucji drogą naturalnej selekcji. </a:t>
            </a:r>
            <a:r>
              <a:rPr lang="pl-PL" dirty="0"/>
              <a:t>Z drugiej strony wirusy pozbawione</a:t>
            </a:r>
            <a:r>
              <a:rPr lang="pl-PL" baseline="0" dirty="0"/>
              <a:t> są cech typowych dla organizmów żywych, ponieważ nie przyswajają i nie wydzielają żadnych substancji, a także nie posiadają struktury komórkowej, która jest charakterystyczna dla wszystkich żywych organizmów. </a:t>
            </a:r>
            <a:r>
              <a:rPr lang="pl-PL" b="1" dirty="0"/>
              <a:t>Co</a:t>
            </a:r>
            <a:r>
              <a:rPr lang="pl-PL" b="1" baseline="0" dirty="0"/>
              <a:t> więcej, w</a:t>
            </a:r>
            <a:r>
              <a:rPr lang="pl-PL" b="1" dirty="0"/>
              <a:t>irusy mogą się rozmnażać</a:t>
            </a:r>
            <a:r>
              <a:rPr lang="pl-PL" b="1" baseline="0" dirty="0"/>
              <a:t> tylko po przeniknięciu do żywej komórki. </a:t>
            </a:r>
            <a:endParaRPr lang="ru-RU" b="1" dirty="0"/>
          </a:p>
          <a:p>
            <a:pPr>
              <a:defRPr sz="1600"/>
            </a:pPr>
            <a:endParaRPr lang="ru-RU" b="1" dirty="0"/>
          </a:p>
          <a:p>
            <a:pPr>
              <a:defRPr sz="1600" b="1"/>
            </a:pPr>
            <a:r>
              <a:rPr lang="pl-PL" dirty="0"/>
              <a:t>Różnica</a:t>
            </a:r>
            <a:r>
              <a:rPr lang="pl-PL" baseline="0" dirty="0"/>
              <a:t> między wirusami i bakteriami</a:t>
            </a:r>
            <a:endParaRPr lang="ru-RU" dirty="0"/>
          </a:p>
          <a:p>
            <a:pPr>
              <a:defRPr sz="1600"/>
            </a:pPr>
            <a:r>
              <a:rPr lang="pl-PL" b="0" i="0" dirty="0">
                <a:solidFill>
                  <a:srgbClr val="FF0000"/>
                </a:solidFill>
              </a:rPr>
              <a:t>W przeciwieństwie do bakterii wirusy posiadają znacznie mniejsze zdolności adaptacyjne, ponieważ nie są w stanie rozmnażać się w sztucznie powstałym środowisku, takim jak na przykład wywar mięsny, który stwarza idealne</a:t>
            </a:r>
            <a:r>
              <a:rPr lang="pl-PL" b="0" i="0" baseline="0" dirty="0">
                <a:solidFill>
                  <a:srgbClr val="FF0000"/>
                </a:solidFill>
              </a:rPr>
              <a:t> warunki do reprodukcji w przypadku bakterii, jednak wśród wirusów proces rozmnażania może odbywać się tylko w żywych, ściśle określonych komórkach.</a:t>
            </a:r>
            <a:endParaRPr lang="ru-RU" b="0" i="0" dirty="0"/>
          </a:p>
          <a:p>
            <a:pPr>
              <a:defRPr sz="1600"/>
            </a:pPr>
            <a:r>
              <a:rPr lang="pl-PL" dirty="0"/>
              <a:t>Znacząca</a:t>
            </a:r>
            <a:r>
              <a:rPr lang="pl-PL" baseline="0" dirty="0"/>
              <a:t> część wirusów wywołuje w organizmach ludzi i zwierząt różnego rodzaju choroby, takie jak zapalenie górnych dróg oddechowych, odra, zapalenie wątroby, różyczka, grypa, ospa wietrzna i zakażenie opryszczkowe</a:t>
            </a:r>
            <a:r>
              <a:rPr lang="ru-RU" dirty="0"/>
              <a:t>. </a:t>
            </a:r>
            <a:r>
              <a:rPr lang="pl-PL" dirty="0"/>
              <a:t>Warto</a:t>
            </a:r>
            <a:r>
              <a:rPr lang="pl-PL" baseline="0" dirty="0"/>
              <a:t> jednak wspomnieć o tym, że wirusy mogą mieć również korzystny wpływ na ludzki organizm, p</a:t>
            </a:r>
            <a:r>
              <a:rPr lang="pl-PL" dirty="0"/>
              <a:t>rzykładowo, bakteriofagi (wirusy atakujące bakterie) od dawna są stosowane w diagnostyce i leczeniu chorób, wywołanych</a:t>
            </a:r>
            <a:r>
              <a:rPr lang="pl-PL" baseline="0" dirty="0"/>
              <a:t> przez bakterie. </a:t>
            </a:r>
            <a:endParaRPr dirty="0"/>
          </a:p>
        </p:txBody>
      </p:sp>
    </p:spTree>
    <p:extLst>
      <p:ext uri="{BB962C8B-B14F-4D97-AF65-F5344CB8AC3E}">
        <p14:creationId xmlns:p14="http://schemas.microsoft.com/office/powerpoint/2010/main" val="1546850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rPr lang="pl-PL" dirty="0"/>
              <a:t>Zgodnie z danymi WHO</a:t>
            </a:r>
            <a:endParaRPr dirty="0"/>
          </a:p>
        </p:txBody>
      </p:sp>
    </p:spTree>
    <p:extLst>
      <p:ext uri="{BB962C8B-B14F-4D97-AF65-F5344CB8AC3E}">
        <p14:creationId xmlns:p14="http://schemas.microsoft.com/office/powerpoint/2010/main" val="244375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defTabSz="914400">
              <a:lnSpc>
                <a:spcPct val="100000"/>
              </a:lnSpc>
              <a:defRPr sz="1600">
                <a:latin typeface="Arial"/>
                <a:ea typeface="Arial"/>
                <a:cs typeface="Arial"/>
                <a:sym typeface="Arial"/>
              </a:defRPr>
            </a:pPr>
            <a:r>
              <a:rPr lang="pl-PL" dirty="0"/>
              <a:t>Układ immunologiczny walczy z patogenami, atakujący</a:t>
            </a:r>
            <a:r>
              <a:rPr lang="pl-PL" baseline="0" dirty="0"/>
              <a:t> nasz organizm i pomaga chronić go przed wirusami, bakteriami i grzybami. Układ immunologiczny – skomplikowany, wielopoziomowy system ochronny. </a:t>
            </a:r>
            <a:endParaRPr b="1" dirty="0"/>
          </a:p>
        </p:txBody>
      </p:sp>
    </p:spTree>
    <p:extLst>
      <p:ext uri="{BB962C8B-B14F-4D97-AF65-F5344CB8AC3E}">
        <p14:creationId xmlns:p14="http://schemas.microsoft.com/office/powerpoint/2010/main" val="138314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xfrm>
            <a:off x="381000" y="685800"/>
            <a:ext cx="6096000" cy="3429000"/>
          </a:xfrm>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pPr>
              <a:defRPr b="1"/>
            </a:pPr>
            <a:r>
              <a:rPr lang="pl-PL" dirty="0"/>
              <a:t>Poziom pierwszy</a:t>
            </a:r>
            <a:r>
              <a:rPr lang="ru-RU" dirty="0"/>
              <a:t>. </a:t>
            </a:r>
          </a:p>
          <a:p>
            <a:r>
              <a:rPr lang="pl-PL" dirty="0"/>
              <a:t>To przeciwciała,</a:t>
            </a:r>
            <a:r>
              <a:rPr lang="pl-PL" baseline="0" dirty="0"/>
              <a:t> które tworzą warstwę ochronną na skórze, błonie śluzowej oraz w jamie ustnej</a:t>
            </a:r>
            <a:r>
              <a:rPr lang="ru-RU" dirty="0"/>
              <a:t>. </a:t>
            </a:r>
            <a:r>
              <a:rPr lang="pl-PL" dirty="0"/>
              <a:t>Analogiczny proces ma miejsce również w błonie śluzowej jelit. To</a:t>
            </a:r>
            <a:r>
              <a:rPr lang="pl-PL" baseline="0" dirty="0"/>
              <a:t> wrodzona i mechaniczna forma ochrony organizmu. </a:t>
            </a:r>
            <a:endParaRPr lang="ru-RU" dirty="0"/>
          </a:p>
        </p:txBody>
      </p:sp>
    </p:spTree>
    <p:extLst>
      <p:ext uri="{BB962C8B-B14F-4D97-AF65-F5344CB8AC3E}">
        <p14:creationId xmlns:p14="http://schemas.microsoft.com/office/powerpoint/2010/main" val="2578848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381000" y="685800"/>
            <a:ext cx="6096000" cy="3429000"/>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pPr>
              <a:defRPr sz="1600"/>
            </a:pPr>
            <a:r>
              <a:rPr lang="pl-PL" dirty="0"/>
              <a:t>Jeśli wirus zdążył zaatakować</a:t>
            </a:r>
            <a:r>
              <a:rPr lang="pl-PL" baseline="0" dirty="0"/>
              <a:t> organizm, to oznacza, że nadszedł czas na </a:t>
            </a:r>
            <a:r>
              <a:rPr lang="pl-PL" b="1" dirty="0"/>
              <a:t>drugi poziom systemu ochronnego organizmu,</a:t>
            </a:r>
            <a:r>
              <a:rPr lang="pl-PL" b="1" baseline="0" dirty="0"/>
              <a:t> czyli</a:t>
            </a:r>
            <a:r>
              <a:rPr lang="pl-PL" b="1" dirty="0"/>
              <a:t> odporność swoistą</a:t>
            </a:r>
            <a:r>
              <a:rPr lang="ru-RU" b="1" dirty="0"/>
              <a:t>.</a:t>
            </a:r>
          </a:p>
          <a:p>
            <a:pPr>
              <a:defRPr sz="1600"/>
            </a:pPr>
            <a:r>
              <a:rPr lang="pl-PL" dirty="0"/>
              <a:t>Każda</a:t>
            </a:r>
            <a:r>
              <a:rPr lang="pl-PL" baseline="0" dirty="0"/>
              <a:t> komórka ludzkiego organizmu posiada wrodzoną odporność </a:t>
            </a:r>
            <a:r>
              <a:rPr lang="pl-PL" dirty="0"/>
              <a:t>i zdolność do samodzielnej walki z wirusem</a:t>
            </a:r>
            <a:r>
              <a:rPr lang="ru-RU" dirty="0"/>
              <a:t>. </a:t>
            </a:r>
            <a:r>
              <a:rPr lang="pl-PL" dirty="0"/>
              <a:t>W tym wypadku</a:t>
            </a:r>
            <a:r>
              <a:rPr lang="pl-PL" baseline="0" dirty="0"/>
              <a:t> na pomoc wyruszają</a:t>
            </a:r>
            <a:r>
              <a:rPr lang="ru-RU" dirty="0"/>
              <a:t> </a:t>
            </a:r>
            <a:r>
              <a:rPr lang="pl-PL" dirty="0"/>
              <a:t>limfocyty T i makrofagi, które produkują interferon, w ten</a:t>
            </a:r>
            <a:r>
              <a:rPr lang="pl-PL" baseline="0" dirty="0"/>
              <a:t> sposób </a:t>
            </a:r>
            <a:r>
              <a:rPr lang="pl-PL" dirty="0"/>
              <a:t>zapobiegając</a:t>
            </a:r>
            <a:r>
              <a:rPr lang="pl-PL" baseline="0" dirty="0"/>
              <a:t> rozprzestrzenianiu się patogenów.</a:t>
            </a:r>
          </a:p>
          <a:p>
            <a:pPr>
              <a:defRPr sz="1600"/>
            </a:pPr>
            <a:r>
              <a:rPr lang="pl-PL" dirty="0"/>
              <a:t>C</a:t>
            </a:r>
            <a:r>
              <a:rPr lang="pl-PL" baseline="0" dirty="0"/>
              <a:t>zym są interferony</a:t>
            </a:r>
            <a:r>
              <a:rPr lang="ru-RU" dirty="0"/>
              <a:t>?</a:t>
            </a:r>
          </a:p>
          <a:p>
            <a:pPr>
              <a:defRPr sz="1600"/>
            </a:pPr>
            <a:r>
              <a:rPr lang="pl-PL" dirty="0"/>
              <a:t>Interferony są wytwarzane przez organizm w odpowiedzi na jakakolwiek</a:t>
            </a:r>
            <a:r>
              <a:rPr lang="pl-PL" baseline="0" dirty="0"/>
              <a:t> reakcja z zewnątrz, niezależnie od tego, czy źródłem ataku jest wirus, zarazki lub uszkodzenie komórki. </a:t>
            </a:r>
            <a:r>
              <a:rPr lang="pl-PL" dirty="0"/>
              <a:t>Intensywna produkcja przeciwciał rozpoczyna się po upływie niecałej doby</a:t>
            </a:r>
            <a:r>
              <a:rPr lang="ru-RU" dirty="0"/>
              <a:t>. </a:t>
            </a:r>
            <a:r>
              <a:rPr lang="pl-PL" dirty="0"/>
              <a:t>W</a:t>
            </a:r>
            <a:r>
              <a:rPr lang="pl-PL" baseline="0" dirty="0"/>
              <a:t> tym czasie walkę z chorobą podejmują interferony, które zaczynają funkcjonować już podczas pierwszych godzin od wystąpienia infekcji, wskutek czego ich działanie cały czas rośnie. </a:t>
            </a:r>
            <a:endParaRPr lang="ru-RU" dirty="0"/>
          </a:p>
          <a:p>
            <a:pPr>
              <a:defRPr sz="1600"/>
            </a:pPr>
            <a:r>
              <a:rPr lang="pl-PL" dirty="0"/>
              <a:t>Same interferony nie oddziałują bezpośrednio na wirusy, ale pomagają chronić komórki przed ich szkodliwym działaniem</a:t>
            </a:r>
            <a:r>
              <a:rPr lang="ru-RU" dirty="0"/>
              <a:t>. </a:t>
            </a:r>
            <a:r>
              <a:rPr lang="pl-PL" dirty="0"/>
              <a:t>Na jedną komórkę przypada jeden interferon,</a:t>
            </a:r>
            <a:r>
              <a:rPr lang="pl-PL" baseline="0" dirty="0"/>
              <a:t> dla którego charakterystyczny jest wysoki poziom aktywności biologicznej. </a:t>
            </a:r>
            <a:endParaRPr dirty="0"/>
          </a:p>
        </p:txBody>
      </p:sp>
    </p:spTree>
    <p:extLst>
      <p:ext uri="{BB962C8B-B14F-4D97-AF65-F5344CB8AC3E}">
        <p14:creationId xmlns:p14="http://schemas.microsoft.com/office/powerpoint/2010/main" val="707585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Shape 11"/>
          <p:cNvSpPr>
            <a:spLocks noGrp="1"/>
          </p:cNvSpPr>
          <p:nvPr>
            <p:ph type="body" sz="quarter" idx="1"/>
          </p:nvPr>
        </p:nvSpPr>
        <p:spPr>
          <a:xfrm>
            <a:off x="1201340" y="11859862"/>
            <a:ext cx="21971005" cy="636981"/>
          </a:xfrm>
          <a:prstGeom prst="rect">
            <a:avLst/>
          </a:prstGeom>
        </p:spPr>
        <p:txBody>
          <a:bodyPr lIns="45718" tIns="45718" rIns="45718" bIns="45718"/>
          <a:lstStyle>
            <a:lvl1pPr marL="0" indent="0" defTabSz="825500">
              <a:lnSpc>
                <a:spcPct val="100000"/>
              </a:lnSpc>
              <a:buClrTx/>
              <a:buSzTx/>
              <a:buFontTx/>
              <a:buNone/>
              <a:defRPr sz="3600" b="1">
                <a:solidFill>
                  <a:srgbClr val="000000"/>
                </a:solidFill>
                <a:latin typeface="+mj-lt"/>
                <a:ea typeface="+mj-ea"/>
                <a:cs typeface="+mj-cs"/>
                <a:sym typeface="Helvetica Neue"/>
              </a:defRPr>
            </a:lvl1pPr>
          </a:lstStyle>
          <a:p>
            <a:r>
              <a:t>Author and Date</a:t>
            </a:r>
          </a:p>
        </p:txBody>
      </p:sp>
      <p:sp>
        <p:nvSpPr>
          <p:cNvPr id="12" name="Shape 12"/>
          <p:cNvSpPr>
            <a:spLocks noGrp="1"/>
          </p:cNvSpPr>
          <p:nvPr>
            <p:ph type="title"/>
          </p:nvPr>
        </p:nvSpPr>
        <p:spPr>
          <a:xfrm>
            <a:off x="1206496" y="2574991"/>
            <a:ext cx="21971005" cy="4648203"/>
          </a:xfrm>
          <a:prstGeom prst="rect">
            <a:avLst/>
          </a:prstGeom>
        </p:spPr>
        <p:txBody>
          <a:bodyPr lIns="50800" tIns="50800" rIns="50800" bIns="50800" anchor="b"/>
          <a:lstStyle>
            <a:lvl1pPr defTabSz="2438337">
              <a:lnSpc>
                <a:spcPct val="80000"/>
              </a:lnSpc>
              <a:defRPr sz="11600" b="1" spc="-232">
                <a:latin typeface="+mj-lt"/>
                <a:ea typeface="+mj-ea"/>
                <a:cs typeface="+mj-cs"/>
                <a:sym typeface="Helvetica Neue"/>
              </a:defRPr>
            </a:lvl1pPr>
          </a:lstStyle>
          <a:p>
            <a:r>
              <a:t>Presentation Title</a:t>
            </a:r>
          </a:p>
        </p:txBody>
      </p:sp>
      <p:sp>
        <p:nvSpPr>
          <p:cNvPr id="13" name="Shape 13"/>
          <p:cNvSpPr>
            <a:spLocks noGrp="1"/>
          </p:cNvSpPr>
          <p:nvPr>
            <p:ph type="body" sz="quarter" idx="13"/>
          </p:nvPr>
        </p:nvSpPr>
        <p:spPr>
          <a:xfrm>
            <a:off x="1201342" y="7223190"/>
            <a:ext cx="21971002" cy="1905003"/>
          </a:xfrm>
          <a:prstGeom prst="rect">
            <a:avLst/>
          </a:prstGeom>
        </p:spPr>
        <p:txBody>
          <a:bodyPr lIns="50800" tIns="50800" rIns="50800" bIns="50800"/>
          <a:lstStyle/>
          <a:p>
            <a:endParaRPr/>
          </a:p>
        </p:txBody>
      </p:sp>
      <p:sp>
        <p:nvSpPr>
          <p:cNvPr id="14" name="Shape 14"/>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Shape 98"/>
          <p:cNvSpPr>
            <a:spLocks noGrp="1"/>
          </p:cNvSpPr>
          <p:nvPr>
            <p:ph type="body" sz="half" idx="1"/>
          </p:nvPr>
        </p:nvSpPr>
        <p:spPr>
          <a:xfrm>
            <a:off x="1206500" y="4920843"/>
            <a:ext cx="21971000" cy="3874314"/>
          </a:xfrm>
          <a:prstGeom prst="rect">
            <a:avLst/>
          </a:prstGeom>
        </p:spPr>
        <p:txBody>
          <a:bodyPr lIns="50800" tIns="50800" rIns="50800" bIns="50800" anchor="ctr"/>
          <a:lstStyle/>
          <a:p>
            <a:r>
              <a:t>Statement</a:t>
            </a:r>
          </a:p>
          <a:p>
            <a:pPr lvl="1"/>
            <a:endParaRPr/>
          </a:p>
          <a:p>
            <a:pPr lvl="2"/>
            <a:endParaRPr/>
          </a:p>
        </p:txBody>
      </p:sp>
      <p:sp>
        <p:nvSpPr>
          <p:cNvPr id="99" name="Shape 99"/>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Shape 106"/>
          <p:cNvSpPr>
            <a:spLocks noGrp="1"/>
          </p:cNvSpPr>
          <p:nvPr>
            <p:ph type="body" idx="1"/>
          </p:nvPr>
        </p:nvSpPr>
        <p:spPr>
          <a:xfrm>
            <a:off x="1206500" y="1075925"/>
            <a:ext cx="21971000" cy="7241587"/>
          </a:xfrm>
          <a:prstGeom prst="rect">
            <a:avLst/>
          </a:prstGeom>
        </p:spPr>
        <p:txBody>
          <a:bodyPr lIns="50800" tIns="50800" rIns="50800" bIns="50800" anchor="b"/>
          <a:lstStyle/>
          <a:p>
            <a:r>
              <a:t>100%</a:t>
            </a:r>
          </a:p>
          <a:p>
            <a:pPr lvl="1"/>
            <a:endParaRPr/>
          </a:p>
          <a:p>
            <a:pPr lvl="2"/>
            <a:endParaRPr/>
          </a:p>
        </p:txBody>
      </p:sp>
      <p:sp>
        <p:nvSpPr>
          <p:cNvPr id="107" name="Shape 107"/>
          <p:cNvSpPr>
            <a:spLocks noGrp="1"/>
          </p:cNvSpPr>
          <p:nvPr>
            <p:ph type="body" sz="quarter" idx="13"/>
          </p:nvPr>
        </p:nvSpPr>
        <p:spPr>
          <a:xfrm>
            <a:off x="1206500" y="8262180"/>
            <a:ext cx="21971000" cy="934780"/>
          </a:xfrm>
          <a:prstGeom prst="rect">
            <a:avLst/>
          </a:prstGeom>
        </p:spPr>
        <p:txBody>
          <a:bodyPr lIns="45718" tIns="45718" rIns="45718" bIns="45718"/>
          <a:lstStyle/>
          <a:p>
            <a:endParaRPr/>
          </a:p>
        </p:txBody>
      </p:sp>
      <p:sp>
        <p:nvSpPr>
          <p:cNvPr id="108" name="Shape 108"/>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Shape 115"/>
          <p:cNvSpPr>
            <a:spLocks noGrp="1"/>
          </p:cNvSpPr>
          <p:nvPr>
            <p:ph type="body" sz="quarter" idx="1"/>
          </p:nvPr>
        </p:nvSpPr>
        <p:spPr>
          <a:xfrm>
            <a:off x="2430023" y="10675453"/>
            <a:ext cx="20200055" cy="636981"/>
          </a:xfrm>
          <a:prstGeom prst="rect">
            <a:avLst/>
          </a:prstGeom>
        </p:spPr>
        <p:txBody>
          <a:bodyPr lIns="45718" tIns="45718" rIns="45718" bIns="45718"/>
          <a:lstStyle>
            <a:lvl1pPr marL="0" indent="0" defTabSz="825500">
              <a:lnSpc>
                <a:spcPct val="100000"/>
              </a:lnSpc>
              <a:buClrTx/>
              <a:buSzTx/>
              <a:buFontTx/>
              <a:buNone/>
              <a:defRPr sz="3600" b="1">
                <a:solidFill>
                  <a:srgbClr val="000000"/>
                </a:solidFill>
                <a:latin typeface="+mj-lt"/>
                <a:ea typeface="+mj-ea"/>
                <a:cs typeface="+mj-cs"/>
                <a:sym typeface="Helvetica Neue"/>
              </a:defRPr>
            </a:lvl1pPr>
          </a:lstStyle>
          <a:p>
            <a:r>
              <a:t>Attribution</a:t>
            </a:r>
          </a:p>
        </p:txBody>
      </p:sp>
      <p:sp>
        <p:nvSpPr>
          <p:cNvPr id="116" name="Shape 116"/>
          <p:cNvSpPr>
            <a:spLocks noGrp="1"/>
          </p:cNvSpPr>
          <p:nvPr>
            <p:ph type="body" sz="half" idx="13"/>
          </p:nvPr>
        </p:nvSpPr>
        <p:spPr>
          <a:xfrm>
            <a:off x="1753923" y="4939860"/>
            <a:ext cx="20876154" cy="3836282"/>
          </a:xfrm>
          <a:prstGeom prst="rect">
            <a:avLst/>
          </a:prstGeom>
        </p:spPr>
        <p:txBody>
          <a:bodyPr lIns="50800" tIns="50800" rIns="50800" bIns="50800"/>
          <a:lstStyle/>
          <a:p>
            <a:endParaRPr/>
          </a:p>
        </p:txBody>
      </p:sp>
      <p:sp>
        <p:nvSpPr>
          <p:cNvPr id="117" name="Shape 117"/>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Shape 124"/>
          <p:cNvSpPr>
            <a:spLocks noGrp="1"/>
          </p:cNvSpPr>
          <p:nvPr>
            <p:ph type="pic" sz="quarter" idx="13"/>
          </p:nvPr>
        </p:nvSpPr>
        <p:spPr>
          <a:xfrm>
            <a:off x="15760700" y="1016000"/>
            <a:ext cx="7439099" cy="5949678"/>
          </a:xfrm>
          <a:prstGeom prst="rect">
            <a:avLst/>
          </a:prstGeom>
        </p:spPr>
        <p:txBody>
          <a:bodyPr lIns="91439" tIns="45719" rIns="91439" bIns="45719">
            <a:noAutofit/>
          </a:bodyPr>
          <a:lstStyle/>
          <a:p>
            <a:endParaRPr/>
          </a:p>
        </p:txBody>
      </p:sp>
      <p:sp>
        <p:nvSpPr>
          <p:cNvPr id="125" name="Shape 125"/>
          <p:cNvSpPr>
            <a:spLocks noGrp="1"/>
          </p:cNvSpPr>
          <p:nvPr>
            <p:ph type="pic" sz="half" idx="14"/>
          </p:nvPr>
        </p:nvSpPr>
        <p:spPr>
          <a:xfrm>
            <a:off x="13500100" y="3978275"/>
            <a:ext cx="10439400" cy="12150181"/>
          </a:xfrm>
          <a:prstGeom prst="rect">
            <a:avLst/>
          </a:prstGeom>
        </p:spPr>
        <p:txBody>
          <a:bodyPr lIns="91439" tIns="45719" rIns="91439" bIns="45719">
            <a:noAutofit/>
          </a:bodyPr>
          <a:lstStyle/>
          <a:p>
            <a:endParaRPr/>
          </a:p>
        </p:txBody>
      </p:sp>
      <p:sp>
        <p:nvSpPr>
          <p:cNvPr id="126" name="Shape 126"/>
          <p:cNvSpPr>
            <a:spLocks noGrp="1"/>
          </p:cNvSpPr>
          <p:nvPr>
            <p:ph type="pic" idx="15"/>
          </p:nvPr>
        </p:nvSpPr>
        <p:spPr>
          <a:xfrm>
            <a:off x="-139700" y="495300"/>
            <a:ext cx="16611600" cy="12458700"/>
          </a:xfrm>
          <a:prstGeom prst="rect">
            <a:avLst/>
          </a:prstGeom>
        </p:spPr>
        <p:txBody>
          <a:bodyPr lIns="91439" tIns="45719" rIns="91439" bIns="45719">
            <a:noAutofit/>
          </a:bodyPr>
          <a:lstStyle/>
          <a:p>
            <a:endParaRPr/>
          </a:p>
        </p:txBody>
      </p:sp>
      <p:sp>
        <p:nvSpPr>
          <p:cNvPr id="127" name="Shape 127"/>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Shape 134"/>
          <p:cNvSpPr>
            <a:spLocks noGrp="1"/>
          </p:cNvSpPr>
          <p:nvPr>
            <p:ph type="pic" idx="13"/>
          </p:nvPr>
        </p:nvSpPr>
        <p:spPr>
          <a:xfrm>
            <a:off x="-1333500" y="-5524500"/>
            <a:ext cx="27051000" cy="21640800"/>
          </a:xfrm>
          <a:prstGeom prst="rect">
            <a:avLst/>
          </a:prstGeom>
        </p:spPr>
        <p:txBody>
          <a:bodyPr lIns="91439" tIns="45719" rIns="91439" bIns="45719">
            <a:noAutofit/>
          </a:bodyPr>
          <a:lstStyle/>
          <a:p>
            <a:endParaRPr/>
          </a:p>
        </p:txBody>
      </p:sp>
      <p:sp>
        <p:nvSpPr>
          <p:cNvPr id="135" name="Shape 135"/>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FFFFFF"/>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hape 142"/>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49" name="Shape 149"/>
          <p:cNvSpPr>
            <a:spLocks noGrp="1"/>
          </p:cNvSpPr>
          <p:nvPr>
            <p:ph type="title"/>
          </p:nvPr>
        </p:nvSpPr>
        <p:spPr>
          <a:prstGeom prst="rect">
            <a:avLst/>
          </a:prstGeom>
        </p:spPr>
        <p:txBody>
          <a:bodyPr/>
          <a:lstStyle/>
          <a:p>
            <a:r>
              <a:t>Title Text</a:t>
            </a:r>
          </a:p>
        </p:txBody>
      </p:sp>
      <p:sp>
        <p:nvSpPr>
          <p:cNvPr id="150" name="Shape 15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1" name="Shape 15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58" name="Shape 158"/>
          <p:cNvSpPr>
            <a:spLocks noGrp="1"/>
          </p:cNvSpPr>
          <p:nvPr>
            <p:ph type="title"/>
          </p:nvPr>
        </p:nvSpPr>
        <p:spPr>
          <a:xfrm>
            <a:off x="831219" y="1985533"/>
            <a:ext cx="22721604" cy="5473603"/>
          </a:xfrm>
          <a:prstGeom prst="rect">
            <a:avLst/>
          </a:prstGeom>
        </p:spPr>
        <p:txBody>
          <a:bodyPr anchor="b"/>
          <a:lstStyle>
            <a:lvl1pPr algn="ctr">
              <a:defRPr sz="13800"/>
            </a:lvl1pPr>
          </a:lstStyle>
          <a:p>
            <a:r>
              <a:t>Title Text</a:t>
            </a:r>
          </a:p>
        </p:txBody>
      </p:sp>
      <p:sp>
        <p:nvSpPr>
          <p:cNvPr id="159" name="Shape 159"/>
          <p:cNvSpPr>
            <a:spLocks noGrp="1"/>
          </p:cNvSpPr>
          <p:nvPr>
            <p:ph type="body" sz="quarter" idx="1"/>
          </p:nvPr>
        </p:nvSpPr>
        <p:spPr>
          <a:xfrm>
            <a:off x="831198" y="7557665"/>
            <a:ext cx="22721604" cy="2113603"/>
          </a:xfrm>
          <a:prstGeom prst="rect">
            <a:avLst/>
          </a:prstGeom>
        </p:spPr>
        <p:txBody>
          <a:bodyPr/>
          <a:lstStyle>
            <a:lvl1pPr marL="685800" indent="-571500" algn="ctr">
              <a:lnSpc>
                <a:spcPct val="100000"/>
              </a:lnSpc>
              <a:buClrTx/>
              <a:buSzTx/>
              <a:buFontTx/>
              <a:buNone/>
              <a:defRPr sz="7400"/>
            </a:lvl1pPr>
            <a:lvl2pPr marL="685800" indent="-88900" algn="ctr">
              <a:lnSpc>
                <a:spcPct val="100000"/>
              </a:lnSpc>
              <a:buClrTx/>
              <a:buSzTx/>
              <a:buFontTx/>
              <a:buNone/>
              <a:defRPr sz="7400"/>
            </a:lvl2pPr>
            <a:lvl3pPr marL="685800" indent="114300" algn="ctr">
              <a:lnSpc>
                <a:spcPct val="100000"/>
              </a:lnSpc>
              <a:buClrTx/>
              <a:buSzTx/>
              <a:buFontTx/>
              <a:buNone/>
              <a:defRPr sz="7400"/>
            </a:lvl3pPr>
            <a:lvl4pPr marL="685800" indent="114300" algn="ctr">
              <a:lnSpc>
                <a:spcPct val="100000"/>
              </a:lnSpc>
              <a:buClrTx/>
              <a:buSzTx/>
              <a:buFontTx/>
              <a:buNone/>
              <a:defRPr sz="7400"/>
            </a:lvl4pPr>
            <a:lvl5pPr marL="685800" indent="114300" algn="ctr">
              <a:lnSpc>
                <a:spcPct val="100000"/>
              </a:lnSpc>
              <a:buClrTx/>
              <a:buSzTx/>
              <a:buFontTx/>
              <a:buNone/>
              <a:defRPr sz="7400"/>
            </a:lvl5pPr>
          </a:lstStyle>
          <a:p>
            <a:r>
              <a:t>Body Level One</a:t>
            </a:r>
          </a:p>
          <a:p>
            <a:pPr lvl="1"/>
            <a:r>
              <a:t>Body Level Two</a:t>
            </a:r>
          </a:p>
          <a:p>
            <a:pPr lvl="2"/>
            <a:r>
              <a:t>Body Level Three</a:t>
            </a:r>
          </a:p>
          <a:p>
            <a:pPr lvl="3"/>
            <a:r>
              <a:t>Body Level Four</a:t>
            </a:r>
          </a:p>
          <a:p>
            <a:pPr lvl="4"/>
            <a:r>
              <a:t>Body Level Five</a:t>
            </a:r>
          </a:p>
        </p:txBody>
      </p:sp>
      <p:sp>
        <p:nvSpPr>
          <p:cNvPr id="160" name="Shape 16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Shape 21"/>
          <p:cNvSpPr>
            <a:spLocks noGrp="1"/>
          </p:cNvSpPr>
          <p:nvPr>
            <p:ph type="pic" idx="13"/>
          </p:nvPr>
        </p:nvSpPr>
        <p:spPr>
          <a:xfrm>
            <a:off x="-1155700" y="-1295400"/>
            <a:ext cx="26746200" cy="16018933"/>
          </a:xfrm>
          <a:prstGeom prst="rect">
            <a:avLst/>
          </a:prstGeom>
        </p:spPr>
        <p:txBody>
          <a:bodyPr lIns="91439" tIns="45719" rIns="91439" bIns="45719">
            <a:noAutofit/>
          </a:bodyPr>
          <a:lstStyle/>
          <a:p>
            <a:endParaRPr/>
          </a:p>
        </p:txBody>
      </p:sp>
      <p:sp>
        <p:nvSpPr>
          <p:cNvPr id="22" name="Shape 22"/>
          <p:cNvSpPr>
            <a:spLocks noGrp="1"/>
          </p:cNvSpPr>
          <p:nvPr>
            <p:ph type="title"/>
          </p:nvPr>
        </p:nvSpPr>
        <p:spPr>
          <a:xfrm>
            <a:off x="1206500" y="7124700"/>
            <a:ext cx="21971000" cy="4648200"/>
          </a:xfrm>
          <a:prstGeom prst="rect">
            <a:avLst/>
          </a:prstGeom>
        </p:spPr>
        <p:txBody>
          <a:bodyPr lIns="50800" tIns="50800" rIns="50800" bIns="50800" anchor="b"/>
          <a:lstStyle>
            <a:lvl1pPr defTabSz="2438337">
              <a:lnSpc>
                <a:spcPct val="80000"/>
              </a:lnSpc>
              <a:defRPr sz="11600" b="1" spc="-232">
                <a:latin typeface="+mj-lt"/>
                <a:ea typeface="+mj-ea"/>
                <a:cs typeface="+mj-cs"/>
                <a:sym typeface="Helvetica Neue"/>
              </a:defRPr>
            </a:lvl1pPr>
          </a:lstStyle>
          <a:p>
            <a:r>
              <a:t>Presentation Title</a:t>
            </a:r>
          </a:p>
        </p:txBody>
      </p:sp>
      <p:sp>
        <p:nvSpPr>
          <p:cNvPr id="23" name="Shape 23"/>
          <p:cNvSpPr>
            <a:spLocks noGrp="1"/>
          </p:cNvSpPr>
          <p:nvPr>
            <p:ph type="body" sz="quarter" idx="1"/>
          </p:nvPr>
        </p:nvSpPr>
        <p:spPr>
          <a:xfrm>
            <a:off x="1207690" y="1106137"/>
            <a:ext cx="21968621" cy="636981"/>
          </a:xfrm>
          <a:prstGeom prst="rect">
            <a:avLst/>
          </a:prstGeom>
        </p:spPr>
        <p:txBody>
          <a:bodyPr lIns="45718" tIns="45718" rIns="45718" bIns="45718"/>
          <a:lstStyle>
            <a:lvl1pPr marL="0" indent="0" defTabSz="825500">
              <a:lnSpc>
                <a:spcPct val="100000"/>
              </a:lnSpc>
              <a:buClrTx/>
              <a:buSzTx/>
              <a:buFontTx/>
              <a:buNone/>
              <a:defRPr sz="3600" b="1">
                <a:solidFill>
                  <a:srgbClr val="000000"/>
                </a:solidFill>
                <a:latin typeface="+mj-lt"/>
                <a:ea typeface="+mj-ea"/>
                <a:cs typeface="+mj-cs"/>
                <a:sym typeface="Helvetica Neue"/>
              </a:defRPr>
            </a:lvl1pPr>
          </a:lstStyle>
          <a:p>
            <a:r>
              <a:t>Author and Date</a:t>
            </a:r>
          </a:p>
        </p:txBody>
      </p:sp>
      <p:sp>
        <p:nvSpPr>
          <p:cNvPr id="24" name="Shape 24"/>
          <p:cNvSpPr>
            <a:spLocks noGrp="1"/>
          </p:cNvSpPr>
          <p:nvPr>
            <p:ph type="body" sz="quarter" idx="14"/>
          </p:nvPr>
        </p:nvSpPr>
        <p:spPr>
          <a:xfrm>
            <a:off x="1206500" y="11609909"/>
            <a:ext cx="21971000" cy="1116954"/>
          </a:xfrm>
          <a:prstGeom prst="rect">
            <a:avLst/>
          </a:prstGeom>
        </p:spPr>
        <p:txBody>
          <a:bodyPr lIns="50800" tIns="50800" rIns="50800" bIns="50800"/>
          <a:lstStyle/>
          <a:p>
            <a:endParaRPr/>
          </a:p>
        </p:txBody>
      </p:sp>
      <p:sp>
        <p:nvSpPr>
          <p:cNvPr id="25" name="Shape 25"/>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hape 32"/>
          <p:cNvSpPr>
            <a:spLocks noGrp="1"/>
          </p:cNvSpPr>
          <p:nvPr>
            <p:ph type="pic" idx="13"/>
          </p:nvPr>
        </p:nvSpPr>
        <p:spPr>
          <a:xfrm>
            <a:off x="10972800" y="-203200"/>
            <a:ext cx="12144837" cy="14135100"/>
          </a:xfrm>
          <a:prstGeom prst="rect">
            <a:avLst/>
          </a:prstGeom>
        </p:spPr>
        <p:txBody>
          <a:bodyPr lIns="91439" tIns="45719" rIns="91439" bIns="45719">
            <a:noAutofit/>
          </a:bodyPr>
          <a:lstStyle/>
          <a:p>
            <a:endParaRPr/>
          </a:p>
        </p:txBody>
      </p:sp>
      <p:sp>
        <p:nvSpPr>
          <p:cNvPr id="33" name="Shape 33"/>
          <p:cNvSpPr>
            <a:spLocks noGrp="1"/>
          </p:cNvSpPr>
          <p:nvPr>
            <p:ph type="title"/>
          </p:nvPr>
        </p:nvSpPr>
        <p:spPr>
          <a:xfrm>
            <a:off x="1206500" y="1270000"/>
            <a:ext cx="9779000" cy="5882274"/>
          </a:xfrm>
          <a:prstGeom prst="rect">
            <a:avLst/>
          </a:prstGeom>
        </p:spPr>
        <p:txBody>
          <a:bodyPr lIns="50800" tIns="50800" rIns="50800" bIns="50800" anchor="b"/>
          <a:lstStyle>
            <a:lvl1pPr defTabSz="2438337">
              <a:lnSpc>
                <a:spcPct val="80000"/>
              </a:lnSpc>
              <a:defRPr sz="8500" b="1" spc="-170">
                <a:latin typeface="+mj-lt"/>
                <a:ea typeface="+mj-ea"/>
                <a:cs typeface="+mj-cs"/>
                <a:sym typeface="Helvetica Neue"/>
              </a:defRPr>
            </a:lvl1pPr>
          </a:lstStyle>
          <a:p>
            <a:r>
              <a:t>Slide Title</a:t>
            </a:r>
          </a:p>
        </p:txBody>
      </p:sp>
      <p:sp>
        <p:nvSpPr>
          <p:cNvPr id="34" name="Shape 34"/>
          <p:cNvSpPr>
            <a:spLocks noGrp="1"/>
          </p:cNvSpPr>
          <p:nvPr>
            <p:ph type="body" sz="quarter" idx="1"/>
          </p:nvPr>
        </p:nvSpPr>
        <p:spPr>
          <a:xfrm>
            <a:off x="1206500" y="7060576"/>
            <a:ext cx="9779000" cy="5385424"/>
          </a:xfrm>
          <a:prstGeom prst="rect">
            <a:avLst/>
          </a:prstGeom>
        </p:spPr>
        <p:txBody>
          <a:bodyPr lIns="50800" tIns="50800" rIns="50800" bIns="50800"/>
          <a:lstStyle/>
          <a:p>
            <a:r>
              <a:t>Slide Subtitle</a:t>
            </a:r>
          </a:p>
          <a:p>
            <a:pPr lvl="1"/>
            <a:endParaRPr/>
          </a:p>
          <a:p>
            <a:pPr lvl="2"/>
            <a:endParaRPr/>
          </a:p>
        </p:txBody>
      </p:sp>
      <p:sp>
        <p:nvSpPr>
          <p:cNvPr id="35" name="Shape 35"/>
          <p:cNvSpPr>
            <a:spLocks noGrp="1"/>
          </p:cNvSpPr>
          <p:nvPr>
            <p:ph type="sldNum" sz="quarter" idx="2"/>
          </p:nvPr>
        </p:nvSpPr>
        <p:spPr>
          <a:xfrm>
            <a:off x="12001500" y="13085233"/>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hape 42"/>
          <p:cNvSpPr>
            <a:spLocks noGrp="1"/>
          </p:cNvSpPr>
          <p:nvPr>
            <p:ph type="title"/>
          </p:nvPr>
        </p:nvSpPr>
        <p:spPr>
          <a:xfrm>
            <a:off x="1206500" y="1079500"/>
            <a:ext cx="21971000" cy="1433164"/>
          </a:xfrm>
          <a:prstGeom prst="rect">
            <a:avLst/>
          </a:prstGeom>
        </p:spPr>
        <p:txBody>
          <a:bodyPr lIns="50800" tIns="50800" rIns="50800" bIns="50800"/>
          <a:lstStyle>
            <a:lvl1pPr defTabSz="2438337">
              <a:lnSpc>
                <a:spcPct val="80000"/>
              </a:lnSpc>
              <a:defRPr sz="8500" b="1" spc="-170">
                <a:latin typeface="+mj-lt"/>
                <a:ea typeface="+mj-ea"/>
                <a:cs typeface="+mj-cs"/>
                <a:sym typeface="Helvetica Neue"/>
              </a:defRPr>
            </a:lvl1pPr>
          </a:lstStyle>
          <a:p>
            <a:r>
              <a:t>Slide Title</a:t>
            </a:r>
          </a:p>
        </p:txBody>
      </p:sp>
      <p:sp>
        <p:nvSpPr>
          <p:cNvPr id="43" name="Shape 43"/>
          <p:cNvSpPr>
            <a:spLocks noGrp="1"/>
          </p:cNvSpPr>
          <p:nvPr>
            <p:ph type="body" sz="quarter" idx="1"/>
          </p:nvPr>
        </p:nvSpPr>
        <p:spPr>
          <a:xfrm>
            <a:off x="1206500" y="2372960"/>
            <a:ext cx="21971000" cy="934782"/>
          </a:xfrm>
          <a:prstGeom prst="rect">
            <a:avLst/>
          </a:prstGeom>
        </p:spPr>
        <p:txBody>
          <a:bodyPr lIns="45718" tIns="45718" rIns="45718" bIns="45718"/>
          <a:lstStyle>
            <a:lvl1pPr marL="0" indent="0" defTabSz="825500">
              <a:lnSpc>
                <a:spcPct val="100000"/>
              </a:lnSpc>
              <a:buClrTx/>
              <a:buSzTx/>
              <a:buFontTx/>
              <a:buNone/>
              <a:defRPr sz="5500" b="1">
                <a:solidFill>
                  <a:srgbClr val="000000"/>
                </a:solidFill>
                <a:latin typeface="+mj-lt"/>
                <a:ea typeface="+mj-ea"/>
                <a:cs typeface="+mj-cs"/>
                <a:sym typeface="Helvetica Neue"/>
              </a:defRPr>
            </a:lvl1pPr>
          </a:lstStyle>
          <a:p>
            <a:r>
              <a:t>Slide Subtitle</a:t>
            </a:r>
          </a:p>
        </p:txBody>
      </p:sp>
      <p:sp>
        <p:nvSpPr>
          <p:cNvPr id="44" name="Shape 44"/>
          <p:cNvSpPr>
            <a:spLocks noGrp="1"/>
          </p:cNvSpPr>
          <p:nvPr>
            <p:ph type="body" idx="13"/>
          </p:nvPr>
        </p:nvSpPr>
        <p:spPr>
          <a:xfrm>
            <a:off x="1206500" y="4248503"/>
            <a:ext cx="21971000" cy="8256015"/>
          </a:xfrm>
          <a:prstGeom prst="rect">
            <a:avLst/>
          </a:prstGeom>
        </p:spPr>
        <p:txBody>
          <a:bodyPr lIns="50800" tIns="50800" rIns="50800" bIns="50800"/>
          <a:lstStyle/>
          <a:p>
            <a:endParaRPr/>
          </a:p>
        </p:txBody>
      </p:sp>
      <p:sp>
        <p:nvSpPr>
          <p:cNvPr id="45" name="Shape 45"/>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Shape 52"/>
          <p:cNvSpPr>
            <a:spLocks noGrp="1"/>
          </p:cNvSpPr>
          <p:nvPr>
            <p:ph type="body" idx="1"/>
          </p:nvPr>
        </p:nvSpPr>
        <p:spPr>
          <a:xfrm>
            <a:off x="1206500" y="4248503"/>
            <a:ext cx="21971000" cy="8256014"/>
          </a:xfrm>
          <a:prstGeom prst="rect">
            <a:avLst/>
          </a:prstGeom>
        </p:spPr>
        <p:txBody>
          <a:bodyPr lIns="50800" tIns="50800" rIns="50800" bIns="50800" numCol="2" spcCol="1098550"/>
          <a:lstStyle/>
          <a:p>
            <a:r>
              <a:t>Slide bullet text</a:t>
            </a:r>
          </a:p>
          <a:p>
            <a:pPr lvl="1"/>
            <a:endParaRPr/>
          </a:p>
          <a:p>
            <a:pPr lvl="2"/>
            <a:endParaRPr/>
          </a:p>
        </p:txBody>
      </p:sp>
      <p:sp>
        <p:nvSpPr>
          <p:cNvPr id="53" name="Shape 53"/>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hape 60"/>
          <p:cNvSpPr>
            <a:spLocks noGrp="1"/>
          </p:cNvSpPr>
          <p:nvPr>
            <p:ph type="body" sz="quarter" idx="1"/>
          </p:nvPr>
        </p:nvSpPr>
        <p:spPr>
          <a:xfrm>
            <a:off x="1206500" y="2372960"/>
            <a:ext cx="9779000" cy="934782"/>
          </a:xfrm>
          <a:prstGeom prst="rect">
            <a:avLst/>
          </a:prstGeom>
        </p:spPr>
        <p:txBody>
          <a:bodyPr lIns="45718" tIns="45718" rIns="45718" bIns="45718"/>
          <a:lstStyle>
            <a:lvl1pPr marL="0" indent="0" defTabSz="825500">
              <a:lnSpc>
                <a:spcPct val="100000"/>
              </a:lnSpc>
              <a:buClrTx/>
              <a:buSzTx/>
              <a:buFontTx/>
              <a:buNone/>
              <a:defRPr sz="5500" b="1">
                <a:solidFill>
                  <a:srgbClr val="000000"/>
                </a:solidFill>
                <a:latin typeface="+mj-lt"/>
                <a:ea typeface="+mj-ea"/>
                <a:cs typeface="+mj-cs"/>
                <a:sym typeface="Helvetica Neue"/>
              </a:defRPr>
            </a:lvl1pPr>
          </a:lstStyle>
          <a:p>
            <a:r>
              <a:t>Slide Subtitle</a:t>
            </a:r>
          </a:p>
        </p:txBody>
      </p:sp>
      <p:sp>
        <p:nvSpPr>
          <p:cNvPr id="61" name="Shape 61"/>
          <p:cNvSpPr>
            <a:spLocks noGrp="1"/>
          </p:cNvSpPr>
          <p:nvPr>
            <p:ph type="body" sz="half" idx="13"/>
          </p:nvPr>
        </p:nvSpPr>
        <p:spPr>
          <a:xfrm>
            <a:off x="1206500" y="4248503"/>
            <a:ext cx="9779000" cy="8256632"/>
          </a:xfrm>
          <a:prstGeom prst="rect">
            <a:avLst/>
          </a:prstGeom>
        </p:spPr>
        <p:txBody>
          <a:bodyPr lIns="50800" tIns="50800" rIns="50800" bIns="50800"/>
          <a:lstStyle/>
          <a:p>
            <a:endParaRPr/>
          </a:p>
        </p:txBody>
      </p:sp>
      <p:sp>
        <p:nvSpPr>
          <p:cNvPr id="62" name="Shape 62"/>
          <p:cNvSpPr>
            <a:spLocks noGrp="1"/>
          </p:cNvSpPr>
          <p:nvPr>
            <p:ph type="pic" idx="14"/>
          </p:nvPr>
        </p:nvSpPr>
        <p:spPr>
          <a:xfrm>
            <a:off x="12192000" y="-407266"/>
            <a:ext cx="10916874" cy="14555833"/>
          </a:xfrm>
          <a:prstGeom prst="rect">
            <a:avLst/>
          </a:prstGeom>
        </p:spPr>
        <p:txBody>
          <a:bodyPr lIns="91439" tIns="45719" rIns="91439" bIns="45719">
            <a:noAutofit/>
          </a:bodyPr>
          <a:lstStyle/>
          <a:p>
            <a:endParaRPr/>
          </a:p>
        </p:txBody>
      </p:sp>
      <p:sp>
        <p:nvSpPr>
          <p:cNvPr id="63" name="Shape 63"/>
          <p:cNvSpPr>
            <a:spLocks noGrp="1"/>
          </p:cNvSpPr>
          <p:nvPr>
            <p:ph type="title"/>
          </p:nvPr>
        </p:nvSpPr>
        <p:spPr>
          <a:xfrm>
            <a:off x="1206500" y="1079500"/>
            <a:ext cx="9779000" cy="1435100"/>
          </a:xfrm>
          <a:prstGeom prst="rect">
            <a:avLst/>
          </a:prstGeom>
        </p:spPr>
        <p:txBody>
          <a:bodyPr lIns="50800" tIns="50800" rIns="50800" bIns="50800"/>
          <a:lstStyle>
            <a:lvl1pPr defTabSz="2438337">
              <a:lnSpc>
                <a:spcPct val="80000"/>
              </a:lnSpc>
              <a:defRPr sz="8500" b="1" spc="-170">
                <a:latin typeface="+mj-lt"/>
                <a:ea typeface="+mj-ea"/>
                <a:cs typeface="+mj-cs"/>
                <a:sym typeface="Helvetica Neue"/>
              </a:defRPr>
            </a:lvl1pPr>
          </a:lstStyle>
          <a:p>
            <a:r>
              <a:t>Slide Title</a:t>
            </a:r>
          </a:p>
        </p:txBody>
      </p:sp>
      <p:sp>
        <p:nvSpPr>
          <p:cNvPr id="64" name="Shape 64"/>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hape 71"/>
          <p:cNvSpPr>
            <a:spLocks noGrp="1"/>
          </p:cNvSpPr>
          <p:nvPr>
            <p:ph type="title"/>
          </p:nvPr>
        </p:nvSpPr>
        <p:spPr>
          <a:xfrm>
            <a:off x="1206496" y="4533900"/>
            <a:ext cx="21971005" cy="4648200"/>
          </a:xfrm>
          <a:prstGeom prst="rect">
            <a:avLst/>
          </a:prstGeom>
        </p:spPr>
        <p:txBody>
          <a:bodyPr lIns="50800" tIns="50800" rIns="50800" bIns="50800" anchor="ctr"/>
          <a:lstStyle>
            <a:lvl1pPr defTabSz="2438337">
              <a:lnSpc>
                <a:spcPct val="80000"/>
              </a:lnSpc>
              <a:defRPr sz="11600" spc="-232">
                <a:latin typeface="Helvetica Neue Medium"/>
                <a:ea typeface="Helvetica Neue Medium"/>
                <a:cs typeface="Helvetica Neue Medium"/>
                <a:sym typeface="Helvetica Neue Medium"/>
              </a:defRPr>
            </a:lvl1pPr>
          </a:lstStyle>
          <a:p>
            <a:r>
              <a:t>Section Title</a:t>
            </a:r>
          </a:p>
        </p:txBody>
      </p:sp>
      <p:sp>
        <p:nvSpPr>
          <p:cNvPr id="72" name="Shape 72"/>
          <p:cNvSpPr>
            <a:spLocks noGrp="1"/>
          </p:cNvSpPr>
          <p:nvPr>
            <p:ph type="sldNum" sz="quarter" idx="2"/>
          </p:nvPr>
        </p:nvSpPr>
        <p:spPr>
          <a:xfrm>
            <a:off x="12001500" y="13085233"/>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hape 79"/>
          <p:cNvSpPr>
            <a:spLocks noGrp="1"/>
          </p:cNvSpPr>
          <p:nvPr>
            <p:ph type="title"/>
          </p:nvPr>
        </p:nvSpPr>
        <p:spPr>
          <a:xfrm>
            <a:off x="1206500" y="1079500"/>
            <a:ext cx="21971000" cy="1434951"/>
          </a:xfrm>
          <a:prstGeom prst="rect">
            <a:avLst/>
          </a:prstGeom>
        </p:spPr>
        <p:txBody>
          <a:bodyPr lIns="50800" tIns="50800" rIns="50800" bIns="50800"/>
          <a:lstStyle>
            <a:lvl1pPr defTabSz="2438337">
              <a:lnSpc>
                <a:spcPct val="80000"/>
              </a:lnSpc>
              <a:defRPr sz="8500" b="1" spc="-170">
                <a:latin typeface="+mj-lt"/>
                <a:ea typeface="+mj-ea"/>
                <a:cs typeface="+mj-cs"/>
                <a:sym typeface="Helvetica Neue"/>
              </a:defRPr>
            </a:lvl1pPr>
          </a:lstStyle>
          <a:p>
            <a:r>
              <a:t>Slide Title</a:t>
            </a:r>
          </a:p>
        </p:txBody>
      </p:sp>
      <p:sp>
        <p:nvSpPr>
          <p:cNvPr id="80" name="Shape 80"/>
          <p:cNvSpPr>
            <a:spLocks noGrp="1"/>
          </p:cNvSpPr>
          <p:nvPr>
            <p:ph type="body" sz="quarter" idx="1"/>
          </p:nvPr>
        </p:nvSpPr>
        <p:spPr>
          <a:xfrm>
            <a:off x="1206500" y="2372960"/>
            <a:ext cx="21971000" cy="934782"/>
          </a:xfrm>
          <a:prstGeom prst="rect">
            <a:avLst/>
          </a:prstGeom>
        </p:spPr>
        <p:txBody>
          <a:bodyPr lIns="45718" tIns="45718" rIns="45718" bIns="45718"/>
          <a:lstStyle>
            <a:lvl1pPr marL="0" indent="0" defTabSz="825500">
              <a:lnSpc>
                <a:spcPct val="100000"/>
              </a:lnSpc>
              <a:buClrTx/>
              <a:buSzTx/>
              <a:buFontTx/>
              <a:buNone/>
              <a:defRPr sz="5500" b="1">
                <a:solidFill>
                  <a:srgbClr val="000000"/>
                </a:solidFill>
                <a:latin typeface="+mj-lt"/>
                <a:ea typeface="+mj-ea"/>
                <a:cs typeface="+mj-cs"/>
                <a:sym typeface="Helvetica Neue"/>
              </a:defRPr>
            </a:lvl1pPr>
          </a:lstStyle>
          <a:p>
            <a:r>
              <a:t>Slide Subtitle</a:t>
            </a:r>
          </a:p>
        </p:txBody>
      </p:sp>
      <p:sp>
        <p:nvSpPr>
          <p:cNvPr id="81" name="Shape 81"/>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Shape 88"/>
          <p:cNvSpPr>
            <a:spLocks noGrp="1"/>
          </p:cNvSpPr>
          <p:nvPr>
            <p:ph type="title"/>
          </p:nvPr>
        </p:nvSpPr>
        <p:spPr>
          <a:xfrm>
            <a:off x="1206500" y="1079500"/>
            <a:ext cx="21971000" cy="1435100"/>
          </a:xfrm>
          <a:prstGeom prst="rect">
            <a:avLst/>
          </a:prstGeom>
        </p:spPr>
        <p:txBody>
          <a:bodyPr lIns="50800" tIns="50800" rIns="50800" bIns="50800"/>
          <a:lstStyle>
            <a:lvl1pPr defTabSz="2438337">
              <a:lnSpc>
                <a:spcPct val="80000"/>
              </a:lnSpc>
              <a:defRPr sz="8500" b="1" spc="-170">
                <a:latin typeface="+mj-lt"/>
                <a:ea typeface="+mj-ea"/>
                <a:cs typeface="+mj-cs"/>
                <a:sym typeface="Helvetica Neue"/>
              </a:defRPr>
            </a:lvl1pPr>
          </a:lstStyle>
          <a:p>
            <a:r>
              <a:t>Agenda Title</a:t>
            </a:r>
          </a:p>
        </p:txBody>
      </p:sp>
      <p:sp>
        <p:nvSpPr>
          <p:cNvPr id="89" name="Shape 89"/>
          <p:cNvSpPr>
            <a:spLocks noGrp="1"/>
          </p:cNvSpPr>
          <p:nvPr>
            <p:ph type="body" sz="quarter" idx="1"/>
          </p:nvPr>
        </p:nvSpPr>
        <p:spPr>
          <a:xfrm>
            <a:off x="1206500" y="2372960"/>
            <a:ext cx="21971000" cy="934782"/>
          </a:xfrm>
          <a:prstGeom prst="rect">
            <a:avLst/>
          </a:prstGeom>
        </p:spPr>
        <p:txBody>
          <a:bodyPr lIns="45718" tIns="45718" rIns="45718" bIns="45718"/>
          <a:lstStyle>
            <a:lvl1pPr marL="0" indent="0" defTabSz="825500">
              <a:lnSpc>
                <a:spcPct val="100000"/>
              </a:lnSpc>
              <a:buClrTx/>
              <a:buSzTx/>
              <a:buFontTx/>
              <a:buNone/>
              <a:defRPr sz="5500" b="1">
                <a:solidFill>
                  <a:srgbClr val="000000"/>
                </a:solidFill>
                <a:latin typeface="+mj-lt"/>
                <a:ea typeface="+mj-ea"/>
                <a:cs typeface="+mj-cs"/>
                <a:sym typeface="Helvetica Neue"/>
              </a:defRPr>
            </a:lvl1pPr>
          </a:lstStyle>
          <a:p>
            <a:r>
              <a:t>Agenda Subtitle</a:t>
            </a:r>
          </a:p>
        </p:txBody>
      </p:sp>
      <p:sp>
        <p:nvSpPr>
          <p:cNvPr id="90" name="Shape 90"/>
          <p:cNvSpPr>
            <a:spLocks noGrp="1"/>
          </p:cNvSpPr>
          <p:nvPr>
            <p:ph type="body" idx="13"/>
          </p:nvPr>
        </p:nvSpPr>
        <p:spPr>
          <a:xfrm>
            <a:off x="1206500" y="4248503"/>
            <a:ext cx="21971000" cy="8256015"/>
          </a:xfrm>
          <a:prstGeom prst="rect">
            <a:avLst/>
          </a:prstGeom>
        </p:spPr>
        <p:txBody>
          <a:bodyPr lIns="50800" tIns="50800" rIns="50800" bIns="50800"/>
          <a:lstStyle/>
          <a:p>
            <a:endParaRPr/>
          </a:p>
        </p:txBody>
      </p:sp>
      <p:sp>
        <p:nvSpPr>
          <p:cNvPr id="91" name="Shape 91"/>
          <p:cNvSpPr>
            <a:spLocks noGrp="1"/>
          </p:cNvSpPr>
          <p:nvPr>
            <p:ph type="sldNum" sz="quarter" idx="2"/>
          </p:nvPr>
        </p:nvSpPr>
        <p:spPr>
          <a:xfrm>
            <a:off x="12001500" y="13080999"/>
            <a:ext cx="368504" cy="374600"/>
          </a:xfrm>
          <a:prstGeom prst="rect">
            <a:avLst/>
          </a:prstGeom>
        </p:spPr>
        <p:txBody>
          <a:bodyPr lIns="50800" tIns="50800" rIns="50800" bIns="50800" anchor="b"/>
          <a:lstStyle>
            <a:lvl1pPr algn="ct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1198" y="1186732"/>
            <a:ext cx="22721604" cy="1527203"/>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p>
            <a:r>
              <a:t>Title Text</a:t>
            </a:r>
          </a:p>
        </p:txBody>
      </p:sp>
      <p:sp>
        <p:nvSpPr>
          <p:cNvPr id="3" name="Shape 3"/>
          <p:cNvSpPr>
            <a:spLocks noGrp="1"/>
          </p:cNvSpPr>
          <p:nvPr>
            <p:ph type="body" idx="1"/>
          </p:nvPr>
        </p:nvSpPr>
        <p:spPr>
          <a:xfrm>
            <a:off x="831198" y="3073266"/>
            <a:ext cx="22721604" cy="9110403"/>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23188843" y="12524798"/>
            <a:ext cx="867580" cy="870494"/>
          </a:xfrm>
          <a:prstGeom prst="rect">
            <a:avLst/>
          </a:prstGeom>
          <a:ln w="12700">
            <a:miter lim="400000"/>
          </a:ln>
        </p:spPr>
        <p:txBody>
          <a:bodyPr wrap="none" lIns="243798" tIns="243798" rIns="243798" bIns="243798" anchor="ctr">
            <a:spAutoFit/>
          </a:bodyPr>
          <a:lstStyle>
            <a:lvl1pPr algn="r" defTabSz="2438400">
              <a:lnSpc>
                <a:spcPct val="100000"/>
              </a:lnSpc>
              <a:spcBef>
                <a:spcPts val="0"/>
              </a:spcBef>
              <a:defRPr sz="2600">
                <a:solidFill>
                  <a:srgbClr val="595959"/>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Arial"/>
          <a:ea typeface="Arial"/>
          <a:cs typeface="Arial"/>
          <a:sym typeface="Arial"/>
        </a:defRPr>
      </a:lvl1pPr>
      <a:lvl2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Arial"/>
          <a:ea typeface="Arial"/>
          <a:cs typeface="Arial"/>
          <a:sym typeface="Arial"/>
        </a:defRPr>
      </a:lvl2pPr>
      <a:lvl3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Arial"/>
          <a:ea typeface="Arial"/>
          <a:cs typeface="Arial"/>
          <a:sym typeface="Arial"/>
        </a:defRPr>
      </a:lvl3pPr>
      <a:lvl4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Arial"/>
          <a:ea typeface="Arial"/>
          <a:cs typeface="Arial"/>
          <a:sym typeface="Arial"/>
        </a:defRPr>
      </a:lvl4pPr>
      <a:lvl5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Arial"/>
          <a:ea typeface="Arial"/>
          <a:cs typeface="Arial"/>
          <a:sym typeface="Arial"/>
        </a:defRPr>
      </a:lvl5pPr>
      <a:lvl6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Arial"/>
          <a:ea typeface="Arial"/>
          <a:cs typeface="Arial"/>
          <a:sym typeface="Arial"/>
        </a:defRPr>
      </a:lvl6pPr>
      <a:lvl7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Arial"/>
          <a:ea typeface="Arial"/>
          <a:cs typeface="Arial"/>
          <a:sym typeface="Arial"/>
        </a:defRPr>
      </a:lvl7pPr>
      <a:lvl8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Arial"/>
          <a:ea typeface="Arial"/>
          <a:cs typeface="Arial"/>
          <a:sym typeface="Arial"/>
        </a:defRPr>
      </a:lvl8pPr>
      <a:lvl9pPr marL="0" marR="0" indent="0" algn="l" defTabSz="2438400" rtl="0" latinLnBrk="0">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Arial"/>
          <a:ea typeface="Arial"/>
          <a:cs typeface="Arial"/>
          <a:sym typeface="Arial"/>
        </a:defRPr>
      </a:lvl9pPr>
    </p:titleStyle>
    <p:bodyStyle>
      <a:lvl1pPr marL="1028700" marR="0" indent="-914400" algn="l" defTabSz="2438400" rtl="0" latinLnBrk="0">
        <a:lnSpc>
          <a:spcPct val="115000"/>
        </a:lnSpc>
        <a:spcBef>
          <a:spcPts val="0"/>
        </a:spcBef>
        <a:spcAft>
          <a:spcPts val="0"/>
        </a:spcAft>
        <a:buClr>
          <a:srgbClr val="595959"/>
        </a:buClr>
        <a:buSzPts val="4800"/>
        <a:buFont typeface="Arial"/>
        <a:buChar char="●"/>
        <a:tabLst/>
        <a:defRPr sz="4800" b="0" i="0" u="none" strike="noStrike" cap="none" spc="0" baseline="0">
          <a:ln>
            <a:noFill/>
          </a:ln>
          <a:solidFill>
            <a:srgbClr val="595959"/>
          </a:solidFill>
          <a:uFillTx/>
          <a:latin typeface="Arial"/>
          <a:ea typeface="Arial"/>
          <a:cs typeface="Arial"/>
          <a:sym typeface="Arial"/>
        </a:defRPr>
      </a:lvl1pPr>
      <a:lvl2pPr marL="1685469" marR="0" indent="-1088569" algn="l" defTabSz="2438400" rtl="0" latinLnBrk="0">
        <a:lnSpc>
          <a:spcPct val="115000"/>
        </a:lnSpc>
        <a:spcBef>
          <a:spcPts val="0"/>
        </a:spcBef>
        <a:spcAft>
          <a:spcPts val="0"/>
        </a:spcAft>
        <a:buClr>
          <a:srgbClr val="595959"/>
        </a:buClr>
        <a:buSzPts val="4800"/>
        <a:buFont typeface="Arial"/>
        <a:buChar char="○"/>
        <a:tabLst/>
        <a:defRPr sz="4800" b="0" i="0" u="none" strike="noStrike" cap="none" spc="0" baseline="0">
          <a:ln>
            <a:noFill/>
          </a:ln>
          <a:solidFill>
            <a:srgbClr val="595959"/>
          </a:solidFill>
          <a:uFillTx/>
          <a:latin typeface="Arial"/>
          <a:ea typeface="Arial"/>
          <a:cs typeface="Arial"/>
          <a:sym typeface="Arial"/>
        </a:defRPr>
      </a:lvl2pPr>
      <a:lvl3pPr marL="2142669" marR="0" indent="-1088569" algn="l" defTabSz="2438400" rtl="0" latinLnBrk="0">
        <a:lnSpc>
          <a:spcPct val="115000"/>
        </a:lnSpc>
        <a:spcBef>
          <a:spcPts val="0"/>
        </a:spcBef>
        <a:spcAft>
          <a:spcPts val="0"/>
        </a:spcAft>
        <a:buClr>
          <a:srgbClr val="595959"/>
        </a:buClr>
        <a:buSzPts val="4800"/>
        <a:buFont typeface="Arial"/>
        <a:buChar char="■"/>
        <a:tabLst/>
        <a:defRPr sz="4800" b="0" i="0" u="none" strike="noStrike" cap="none" spc="0" baseline="0">
          <a:ln>
            <a:noFill/>
          </a:ln>
          <a:solidFill>
            <a:srgbClr val="595959"/>
          </a:solidFill>
          <a:uFillTx/>
          <a:latin typeface="Arial"/>
          <a:ea typeface="Arial"/>
          <a:cs typeface="Arial"/>
          <a:sym typeface="Arial"/>
        </a:defRPr>
      </a:lvl3pPr>
      <a:lvl4pPr marL="2599869" marR="0" indent="-1088569" algn="l" defTabSz="2438400" rtl="0" latinLnBrk="0">
        <a:lnSpc>
          <a:spcPct val="115000"/>
        </a:lnSpc>
        <a:spcBef>
          <a:spcPts val="0"/>
        </a:spcBef>
        <a:spcAft>
          <a:spcPts val="0"/>
        </a:spcAft>
        <a:buClr>
          <a:srgbClr val="595959"/>
        </a:buClr>
        <a:buSzPts val="4800"/>
        <a:buFont typeface="Arial"/>
        <a:buChar char="●"/>
        <a:tabLst/>
        <a:defRPr sz="4800" b="0" i="0" u="none" strike="noStrike" cap="none" spc="0" baseline="0">
          <a:ln>
            <a:noFill/>
          </a:ln>
          <a:solidFill>
            <a:srgbClr val="595959"/>
          </a:solidFill>
          <a:uFillTx/>
          <a:latin typeface="Arial"/>
          <a:ea typeface="Arial"/>
          <a:cs typeface="Arial"/>
          <a:sym typeface="Arial"/>
        </a:defRPr>
      </a:lvl4pPr>
      <a:lvl5pPr marL="3057069" marR="0" indent="-1088569" algn="l" defTabSz="2438400" rtl="0" latinLnBrk="0">
        <a:lnSpc>
          <a:spcPct val="115000"/>
        </a:lnSpc>
        <a:spcBef>
          <a:spcPts val="0"/>
        </a:spcBef>
        <a:spcAft>
          <a:spcPts val="0"/>
        </a:spcAft>
        <a:buClr>
          <a:srgbClr val="595959"/>
        </a:buClr>
        <a:buSzPts val="4800"/>
        <a:buFont typeface="Arial"/>
        <a:buChar char="○"/>
        <a:tabLst/>
        <a:defRPr sz="4800" b="0" i="0" u="none" strike="noStrike" cap="none" spc="0" baseline="0">
          <a:ln>
            <a:noFill/>
          </a:ln>
          <a:solidFill>
            <a:srgbClr val="595959"/>
          </a:solidFill>
          <a:uFillTx/>
          <a:latin typeface="Arial"/>
          <a:ea typeface="Arial"/>
          <a:cs typeface="Arial"/>
          <a:sym typeface="Arial"/>
        </a:defRPr>
      </a:lvl5pPr>
      <a:lvl6pPr marL="3657600" marR="0" indent="-609600" algn="l" defTabSz="2438400" rtl="0" latinLnBrk="0">
        <a:lnSpc>
          <a:spcPct val="115000"/>
        </a:lnSpc>
        <a:spcBef>
          <a:spcPts val="0"/>
        </a:spcBef>
        <a:spcAft>
          <a:spcPts val="0"/>
        </a:spcAft>
        <a:buClr>
          <a:srgbClr val="595959"/>
        </a:buClr>
        <a:buSzPct val="123000"/>
        <a:buFont typeface="Arial"/>
        <a:buChar char="•"/>
        <a:tabLst/>
        <a:defRPr sz="4800" b="0" i="0" u="none" strike="noStrike" cap="none" spc="0" baseline="0">
          <a:ln>
            <a:noFill/>
          </a:ln>
          <a:solidFill>
            <a:srgbClr val="595959"/>
          </a:solidFill>
          <a:uFillTx/>
          <a:latin typeface="Arial"/>
          <a:ea typeface="Arial"/>
          <a:cs typeface="Arial"/>
          <a:sym typeface="Arial"/>
        </a:defRPr>
      </a:lvl6pPr>
      <a:lvl7pPr marL="4267200" marR="0" indent="-609600" algn="l" defTabSz="2438400" rtl="0" latinLnBrk="0">
        <a:lnSpc>
          <a:spcPct val="115000"/>
        </a:lnSpc>
        <a:spcBef>
          <a:spcPts val="0"/>
        </a:spcBef>
        <a:spcAft>
          <a:spcPts val="0"/>
        </a:spcAft>
        <a:buClr>
          <a:srgbClr val="595959"/>
        </a:buClr>
        <a:buSzPct val="123000"/>
        <a:buFont typeface="Arial"/>
        <a:buChar char="•"/>
        <a:tabLst/>
        <a:defRPr sz="4800" b="0" i="0" u="none" strike="noStrike" cap="none" spc="0" baseline="0">
          <a:ln>
            <a:noFill/>
          </a:ln>
          <a:solidFill>
            <a:srgbClr val="595959"/>
          </a:solidFill>
          <a:uFillTx/>
          <a:latin typeface="Arial"/>
          <a:ea typeface="Arial"/>
          <a:cs typeface="Arial"/>
          <a:sym typeface="Arial"/>
        </a:defRPr>
      </a:lvl7pPr>
      <a:lvl8pPr marL="4876800" marR="0" indent="-609600" algn="l" defTabSz="2438400" rtl="0" latinLnBrk="0">
        <a:lnSpc>
          <a:spcPct val="115000"/>
        </a:lnSpc>
        <a:spcBef>
          <a:spcPts val="0"/>
        </a:spcBef>
        <a:spcAft>
          <a:spcPts val="0"/>
        </a:spcAft>
        <a:buClr>
          <a:srgbClr val="595959"/>
        </a:buClr>
        <a:buSzPct val="123000"/>
        <a:buFont typeface="Arial"/>
        <a:buChar char="•"/>
        <a:tabLst/>
        <a:defRPr sz="4800" b="0" i="0" u="none" strike="noStrike" cap="none" spc="0" baseline="0">
          <a:ln>
            <a:noFill/>
          </a:ln>
          <a:solidFill>
            <a:srgbClr val="595959"/>
          </a:solidFill>
          <a:uFillTx/>
          <a:latin typeface="Arial"/>
          <a:ea typeface="Arial"/>
          <a:cs typeface="Arial"/>
          <a:sym typeface="Arial"/>
        </a:defRPr>
      </a:lvl8pPr>
      <a:lvl9pPr marL="5486400" marR="0" indent="-609600" algn="l" defTabSz="2438400" rtl="0" latinLnBrk="0">
        <a:lnSpc>
          <a:spcPct val="115000"/>
        </a:lnSpc>
        <a:spcBef>
          <a:spcPts val="0"/>
        </a:spcBef>
        <a:spcAft>
          <a:spcPts val="0"/>
        </a:spcAft>
        <a:buClr>
          <a:srgbClr val="595959"/>
        </a:buClr>
        <a:buSzPct val="123000"/>
        <a:buFont typeface="Arial"/>
        <a:buChar char="•"/>
        <a:tabLst/>
        <a:defRPr sz="4800" b="0" i="0" u="none" strike="noStrike" cap="none" spc="0" baseline="0">
          <a:ln>
            <a:noFill/>
          </a:ln>
          <a:solidFill>
            <a:srgbClr val="595959"/>
          </a:solidFill>
          <a:uFillTx/>
          <a:latin typeface="Arial"/>
          <a:ea typeface="Arial"/>
          <a:cs typeface="Arial"/>
          <a:sym typeface="Arial"/>
        </a:defRPr>
      </a:lvl9pPr>
    </p:bodyStyle>
    <p:otherStyle>
      <a:lvl1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1pPr>
      <a:lvl2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2pPr>
      <a:lvl3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3pPr>
      <a:lvl4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4pPr>
      <a:lvl5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5pPr>
      <a:lvl6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6pPr>
      <a:lvl7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7pPr>
      <a:lvl8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8pPr>
      <a:lvl9pPr marL="0" marR="0" indent="0" algn="r" defTabSz="2438400" rtl="0" latinLnBrk="0">
        <a:lnSpc>
          <a:spcPct val="100000"/>
        </a:lnSpc>
        <a:spcBef>
          <a:spcPts val="0"/>
        </a:spcBef>
        <a:spcAft>
          <a:spcPts val="0"/>
        </a:spcAft>
        <a:buClrTx/>
        <a:buSzTx/>
        <a:buFontTx/>
        <a:buNone/>
        <a:tabLst/>
        <a:defRPr sz="26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1.jpeg" descr="back1.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79" name="Shape 179"/>
          <p:cNvSpPr>
            <a:spLocks noGrp="1"/>
          </p:cNvSpPr>
          <p:nvPr>
            <p:ph type="title"/>
          </p:nvPr>
        </p:nvSpPr>
        <p:spPr>
          <a:xfrm>
            <a:off x="831198" y="3417368"/>
            <a:ext cx="22721604" cy="2832198"/>
          </a:xfrm>
          <a:prstGeom prst="rect">
            <a:avLst/>
          </a:prstGeom>
        </p:spPr>
        <p:txBody>
          <a:bodyPr/>
          <a:lstStyle>
            <a:lvl1pPr algn="l">
              <a:defRPr sz="12500" b="1">
                <a:solidFill>
                  <a:srgbClr val="FFFFFF"/>
                </a:solidFill>
              </a:defRPr>
            </a:lvl1pPr>
          </a:lstStyle>
          <a:p>
            <a:r>
              <a:t>PHYTOVIRON</a:t>
            </a:r>
          </a:p>
        </p:txBody>
      </p:sp>
      <p:sp>
        <p:nvSpPr>
          <p:cNvPr id="180" name="Shape 180"/>
          <p:cNvSpPr/>
          <p:nvPr/>
        </p:nvSpPr>
        <p:spPr>
          <a:xfrm>
            <a:off x="1136063" y="6671367"/>
            <a:ext cx="11538415" cy="88126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2438337">
              <a:lnSpc>
                <a:spcPct val="110000"/>
              </a:lnSpc>
              <a:spcBef>
                <a:spcPts val="0"/>
              </a:spcBef>
              <a:defRPr sz="4600" b="1" cap="all">
                <a:solidFill>
                  <a:srgbClr val="FFFFFF"/>
                </a:solidFill>
                <a:latin typeface="Arial"/>
                <a:ea typeface="Arial"/>
                <a:cs typeface="Arial"/>
                <a:sym typeface="Arial"/>
              </a:defRPr>
            </a:lvl1pPr>
          </a:lstStyle>
          <a:p>
            <a:r>
              <a:rPr lang="pl-PL" dirty="0"/>
              <a:t>Nowy wymiar ochrony organizmu</a:t>
            </a:r>
            <a:endParaRPr dirty="0"/>
          </a:p>
        </p:txBody>
      </p:sp>
      <p:pic>
        <p:nvPicPr>
          <p:cNvPr id="7" name="image3.png" descr="Image"/>
          <p:cNvPicPr>
            <a:picLocks noChangeAspect="1"/>
          </p:cNvPicPr>
          <p:nvPr/>
        </p:nvPicPr>
        <p:blipFill>
          <a:blip r:embed="rId4">
            <a:biLevel thresh="25000"/>
          </a:blip>
          <a:stretch>
            <a:fillRect/>
          </a:stretch>
        </p:blipFill>
        <p:spPr>
          <a:xfrm>
            <a:off x="1210500" y="12365704"/>
            <a:ext cx="2711569" cy="475079"/>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p:cNvSpPr>
          <p:nvPr>
            <p:ph type="ctrTitle"/>
          </p:nvPr>
        </p:nvSpPr>
        <p:spPr>
          <a:xfrm>
            <a:off x="970900" y="687893"/>
            <a:ext cx="22134412" cy="3430063"/>
          </a:xfrm>
          <a:prstGeom prst="rect">
            <a:avLst/>
          </a:prstGeom>
        </p:spPr>
        <p:txBody>
          <a:bodyPr lIns="243798" tIns="243798" rIns="243798" bIns="243798" anchor="t">
            <a:normAutofit/>
          </a:bodyPr>
          <a:lstStyle/>
          <a:p>
            <a:pPr defTabSz="2365248">
              <a:lnSpc>
                <a:spcPct val="90000"/>
              </a:lnSpc>
              <a:defRPr sz="8700" spc="0">
                <a:solidFill>
                  <a:srgbClr val="8AA99C"/>
                </a:solidFill>
                <a:latin typeface="Arial"/>
                <a:ea typeface="Arial"/>
                <a:cs typeface="Arial"/>
                <a:sym typeface="Arial"/>
              </a:defRPr>
            </a:pPr>
            <a:r>
              <a:rPr lang="pl-PL" sz="9600" dirty="0"/>
              <a:t>Trzeci poziom systemu </a:t>
            </a:r>
            <a:br>
              <a:rPr lang="pl-PL" sz="9600" dirty="0"/>
            </a:br>
            <a:r>
              <a:rPr lang="pl-PL" sz="9600" dirty="0"/>
              <a:t>ochrony organizmu</a:t>
            </a:r>
            <a:endParaRPr sz="9600" dirty="0">
              <a:solidFill>
                <a:srgbClr val="3D5751"/>
              </a:solidFill>
            </a:endParaRPr>
          </a:p>
        </p:txBody>
      </p:sp>
      <p:sp>
        <p:nvSpPr>
          <p:cNvPr id="334" name="Shape 334"/>
          <p:cNvSpPr/>
          <p:nvPr/>
        </p:nvSpPr>
        <p:spPr>
          <a:xfrm>
            <a:off x="971176" y="5823898"/>
            <a:ext cx="7974508" cy="4771791"/>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p>
            <a:pPr defTabSz="2438400">
              <a:lnSpc>
                <a:spcPct val="115000"/>
              </a:lnSpc>
              <a:spcBef>
                <a:spcPts val="0"/>
              </a:spcBef>
              <a:defRPr sz="3800">
                <a:solidFill>
                  <a:srgbClr val="595959"/>
                </a:solidFill>
                <a:latin typeface="Arial"/>
                <a:ea typeface="Arial"/>
                <a:cs typeface="Arial"/>
                <a:sym typeface="Arial"/>
              </a:defRPr>
            </a:pPr>
            <a:r>
              <a:rPr lang="pl-PL" dirty="0"/>
              <a:t>„Ciężka artyleria” w postaci Limfocytów B</a:t>
            </a:r>
            <a:r>
              <a:rPr dirty="0"/>
              <a:t>. </a:t>
            </a:r>
            <a:r>
              <a:rPr lang="pl-PL" dirty="0"/>
              <a:t>Organizm zaczyna produkować przeciwciała</a:t>
            </a:r>
            <a:r>
              <a:rPr dirty="0"/>
              <a:t> —  </a:t>
            </a:r>
            <a:r>
              <a:rPr lang="pl-PL" dirty="0" err="1"/>
              <a:t>immunoglobiny</a:t>
            </a:r>
            <a:r>
              <a:rPr dirty="0"/>
              <a:t>, </a:t>
            </a:r>
            <a:r>
              <a:rPr lang="pl-PL" dirty="0"/>
              <a:t>które podejmują walkę z patogenami</a:t>
            </a:r>
            <a:r>
              <a:rPr dirty="0"/>
              <a:t>.</a:t>
            </a:r>
          </a:p>
        </p:txBody>
      </p:sp>
      <p:pic>
        <p:nvPicPr>
          <p:cNvPr id="335" name="image3.png" descr="Image"/>
          <p:cNvPicPr>
            <a:picLocks noChangeAspect="1"/>
          </p:cNvPicPr>
          <p:nvPr/>
        </p:nvPicPr>
        <p:blipFill>
          <a:blip r:embed="rId3"/>
          <a:stretch>
            <a:fillRect/>
          </a:stretch>
        </p:blipFill>
        <p:spPr>
          <a:xfrm>
            <a:off x="1210500" y="12365704"/>
            <a:ext cx="2711568" cy="475078"/>
          </a:xfrm>
          <a:prstGeom prst="rect">
            <a:avLst/>
          </a:prstGeom>
          <a:ln w="12700">
            <a:miter lim="400000"/>
          </a:ln>
        </p:spPr>
      </p:pic>
      <p:sp>
        <p:nvSpPr>
          <p:cNvPr id="336" name="Shape 336"/>
          <p:cNvSpPr/>
          <p:nvPr/>
        </p:nvSpPr>
        <p:spPr>
          <a:xfrm>
            <a:off x="995810" y="4961277"/>
            <a:ext cx="7573369" cy="1017911"/>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chor="ctr">
            <a:normAutofit/>
          </a:bodyPr>
          <a:lstStyle>
            <a:lvl1pPr defTabSz="2438400">
              <a:spcBef>
                <a:spcPts val="0"/>
              </a:spcBef>
              <a:defRPr sz="3800" b="1">
                <a:solidFill>
                  <a:srgbClr val="3D5751"/>
                </a:solidFill>
                <a:latin typeface="Arial"/>
                <a:ea typeface="Arial"/>
                <a:cs typeface="Arial"/>
                <a:sym typeface="Arial"/>
              </a:defRPr>
            </a:lvl1pPr>
          </a:lstStyle>
          <a:p>
            <a:r>
              <a:rPr lang="pl-PL" dirty="0"/>
              <a:t>Produkcja przeciwciał</a:t>
            </a:r>
            <a:endParaRPr dirty="0"/>
          </a:p>
        </p:txBody>
      </p:sp>
      <p:grpSp>
        <p:nvGrpSpPr>
          <p:cNvPr id="344" name="Group 344"/>
          <p:cNvGrpSpPr/>
          <p:nvPr/>
        </p:nvGrpSpPr>
        <p:grpSpPr>
          <a:xfrm>
            <a:off x="10848353" y="2313865"/>
            <a:ext cx="14346674" cy="11137084"/>
            <a:chOff x="-3304434" y="0"/>
            <a:chExt cx="14346673" cy="11137083"/>
          </a:xfrm>
        </p:grpSpPr>
        <p:pic>
          <p:nvPicPr>
            <p:cNvPr id="337" name="pasted-image.pdf"/>
            <p:cNvPicPr>
              <a:picLocks noChangeAspect="1"/>
            </p:cNvPicPr>
            <p:nvPr/>
          </p:nvPicPr>
          <p:blipFill>
            <a:blip r:embed="rId4"/>
            <a:stretch>
              <a:fillRect/>
            </a:stretch>
          </p:blipFill>
          <p:spPr>
            <a:xfrm>
              <a:off x="0" y="595486"/>
              <a:ext cx="11042239" cy="10541597"/>
            </a:xfrm>
            <a:prstGeom prst="rect">
              <a:avLst/>
            </a:prstGeom>
            <a:ln w="12700" cap="flat">
              <a:noFill/>
              <a:miter lim="400000"/>
            </a:ln>
            <a:effectLst/>
          </p:spPr>
        </p:pic>
        <p:pic>
          <p:nvPicPr>
            <p:cNvPr id="338" name="pasted-image.pdf"/>
            <p:cNvPicPr>
              <a:picLocks noChangeAspect="1"/>
            </p:cNvPicPr>
            <p:nvPr/>
          </p:nvPicPr>
          <p:blipFill>
            <a:blip r:embed="rId5"/>
            <a:stretch>
              <a:fillRect/>
            </a:stretch>
          </p:blipFill>
          <p:spPr>
            <a:xfrm>
              <a:off x="3151363" y="436259"/>
              <a:ext cx="1480558" cy="1480554"/>
            </a:xfrm>
            <a:prstGeom prst="rect">
              <a:avLst/>
            </a:prstGeom>
            <a:ln w="12700" cap="flat">
              <a:noFill/>
              <a:miter lim="400000"/>
            </a:ln>
            <a:effectLst/>
          </p:spPr>
        </p:pic>
        <p:pic>
          <p:nvPicPr>
            <p:cNvPr id="339" name="pasted-image.pdf"/>
            <p:cNvPicPr>
              <a:picLocks noChangeAspect="1"/>
            </p:cNvPicPr>
            <p:nvPr/>
          </p:nvPicPr>
          <p:blipFill>
            <a:blip r:embed="rId6"/>
            <a:stretch>
              <a:fillRect/>
            </a:stretch>
          </p:blipFill>
          <p:spPr>
            <a:xfrm>
              <a:off x="7046953" y="0"/>
              <a:ext cx="2353056" cy="2353072"/>
            </a:xfrm>
            <a:prstGeom prst="rect">
              <a:avLst/>
            </a:prstGeom>
            <a:ln w="12700" cap="flat">
              <a:noFill/>
              <a:miter lim="400000"/>
            </a:ln>
            <a:effectLst/>
          </p:spPr>
        </p:pic>
        <p:pic>
          <p:nvPicPr>
            <p:cNvPr id="340" name="pasted-image.pdf"/>
            <p:cNvPicPr>
              <a:picLocks noChangeAspect="1"/>
            </p:cNvPicPr>
            <p:nvPr/>
          </p:nvPicPr>
          <p:blipFill>
            <a:blip r:embed="rId5"/>
            <a:stretch>
              <a:fillRect/>
            </a:stretch>
          </p:blipFill>
          <p:spPr>
            <a:xfrm>
              <a:off x="7121362" y="9271642"/>
              <a:ext cx="1480558" cy="1480555"/>
            </a:xfrm>
            <a:prstGeom prst="rect">
              <a:avLst/>
            </a:prstGeom>
            <a:ln w="12700" cap="flat">
              <a:noFill/>
              <a:miter lim="400000"/>
            </a:ln>
            <a:effectLst/>
          </p:spPr>
        </p:pic>
        <p:sp>
          <p:nvSpPr>
            <p:cNvPr id="341" name="Shape 341"/>
            <p:cNvSpPr/>
            <p:nvPr/>
          </p:nvSpPr>
          <p:spPr>
            <a:xfrm>
              <a:off x="1259414" y="6395313"/>
              <a:ext cx="5264455" cy="11894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43798" tIns="243798" rIns="243798" bIns="243798" numCol="1" anchor="t">
              <a:normAutofit/>
            </a:bodyPr>
            <a:lstStyle>
              <a:lvl1pPr defTabSz="2438400">
                <a:lnSpc>
                  <a:spcPct val="115000"/>
                </a:lnSpc>
                <a:spcBef>
                  <a:spcPts val="0"/>
                </a:spcBef>
                <a:defRPr sz="3500" b="1">
                  <a:solidFill>
                    <a:srgbClr val="3E5953"/>
                  </a:solidFill>
                  <a:latin typeface="Arial"/>
                  <a:ea typeface="Arial"/>
                  <a:cs typeface="Arial"/>
                  <a:sym typeface="Arial"/>
                </a:defRPr>
              </a:lvl1pPr>
            </a:lstStyle>
            <a:p>
              <a:r>
                <a:rPr lang="pl-PL" dirty="0"/>
                <a:t>Limfocyty B</a:t>
              </a:r>
              <a:endParaRPr dirty="0"/>
            </a:p>
          </p:txBody>
        </p:sp>
        <p:sp>
          <p:nvSpPr>
            <p:cNvPr id="342" name="Shape 342"/>
            <p:cNvSpPr/>
            <p:nvPr/>
          </p:nvSpPr>
          <p:spPr>
            <a:xfrm>
              <a:off x="-2479176" y="2841393"/>
              <a:ext cx="5666478" cy="10996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43798" tIns="243798" rIns="243798" bIns="243798" numCol="1" anchor="t">
              <a:normAutofit/>
            </a:bodyPr>
            <a:lstStyle>
              <a:lvl1pPr defTabSz="2438400">
                <a:lnSpc>
                  <a:spcPct val="115000"/>
                </a:lnSpc>
                <a:spcBef>
                  <a:spcPts val="0"/>
                </a:spcBef>
                <a:defRPr sz="3000">
                  <a:solidFill>
                    <a:srgbClr val="535353"/>
                  </a:solidFill>
                  <a:latin typeface="Arial"/>
                  <a:ea typeface="Arial"/>
                  <a:cs typeface="Arial"/>
                  <a:sym typeface="Arial"/>
                </a:defRPr>
              </a:lvl1pPr>
            </a:lstStyle>
            <a:p>
              <a:r>
                <a:rPr lang="pl-PL" dirty="0"/>
                <a:t>Przeciwciała</a:t>
              </a:r>
              <a:endParaRPr dirty="0"/>
            </a:p>
          </p:txBody>
        </p:sp>
        <p:pic>
          <p:nvPicPr>
            <p:cNvPr id="343" name="pasted-image.pdf"/>
            <p:cNvPicPr>
              <a:picLocks noChangeAspect="1"/>
            </p:cNvPicPr>
            <p:nvPr/>
          </p:nvPicPr>
          <p:blipFill>
            <a:blip r:embed="rId7"/>
            <a:stretch>
              <a:fillRect/>
            </a:stretch>
          </p:blipFill>
          <p:spPr>
            <a:xfrm>
              <a:off x="-3304435" y="2995693"/>
              <a:ext cx="809862" cy="791009"/>
            </a:xfrm>
            <a:prstGeom prst="rect">
              <a:avLst/>
            </a:prstGeom>
            <a:ln w="12700" cap="flat">
              <a:noFill/>
              <a:miter lim="400000"/>
            </a:ln>
            <a:effectLst/>
          </p:spPr>
        </p:pic>
      </p:grpSp>
      <p:pic>
        <p:nvPicPr>
          <p:cNvPr id="345" name="pasted-image.pdf"/>
          <p:cNvPicPr>
            <a:picLocks noChangeAspect="1"/>
          </p:cNvPicPr>
          <p:nvPr/>
        </p:nvPicPr>
        <p:blipFill>
          <a:blip r:embed="rId5"/>
          <a:stretch>
            <a:fillRect/>
          </a:stretch>
        </p:blipFill>
        <p:spPr>
          <a:xfrm>
            <a:off x="10875176" y="6379062"/>
            <a:ext cx="805477" cy="805475"/>
          </a:xfrm>
          <a:prstGeom prst="rect">
            <a:avLst/>
          </a:prstGeom>
          <a:ln w="12700">
            <a:miter lim="400000"/>
          </a:ln>
        </p:spPr>
      </p:pic>
      <p:sp>
        <p:nvSpPr>
          <p:cNvPr id="346" name="Shape 346"/>
          <p:cNvSpPr/>
          <p:nvPr/>
        </p:nvSpPr>
        <p:spPr>
          <a:xfrm>
            <a:off x="11804063" y="5945082"/>
            <a:ext cx="3614644" cy="182583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p>
            <a:pPr defTabSz="2438400">
              <a:spcBef>
                <a:spcPts val="0"/>
              </a:spcBef>
              <a:defRPr sz="3000">
                <a:solidFill>
                  <a:srgbClr val="535353"/>
                </a:solidFill>
                <a:latin typeface="Arial"/>
                <a:ea typeface="Arial"/>
                <a:cs typeface="Arial"/>
                <a:sym typeface="Arial"/>
              </a:defRPr>
            </a:pPr>
            <a:r>
              <a:rPr lang="pl-PL" dirty="0"/>
              <a:t>bakterie</a:t>
            </a:r>
            <a:endParaRPr dirty="0"/>
          </a:p>
          <a:p>
            <a:pPr defTabSz="2438400">
              <a:spcBef>
                <a:spcPts val="0"/>
              </a:spcBef>
              <a:defRPr sz="3000">
                <a:solidFill>
                  <a:srgbClr val="535353"/>
                </a:solidFill>
                <a:latin typeface="Arial"/>
                <a:ea typeface="Arial"/>
                <a:cs typeface="Arial"/>
                <a:sym typeface="Arial"/>
              </a:defRPr>
            </a:pPr>
            <a:r>
              <a:rPr lang="pl-PL" dirty="0"/>
              <a:t>pasożyty</a:t>
            </a:r>
            <a:endParaRPr dirty="0"/>
          </a:p>
          <a:p>
            <a:pPr defTabSz="2438400">
              <a:spcBef>
                <a:spcPts val="0"/>
              </a:spcBef>
              <a:defRPr sz="3000">
                <a:solidFill>
                  <a:srgbClr val="535353"/>
                </a:solidFill>
                <a:latin typeface="Arial"/>
                <a:ea typeface="Arial"/>
                <a:cs typeface="Arial"/>
                <a:sym typeface="Arial"/>
              </a:defRPr>
            </a:pPr>
            <a:r>
              <a:rPr lang="pl-PL" dirty="0"/>
              <a:t>wirusy</a:t>
            </a:r>
            <a:endParaRPr dirty="0"/>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p:nvPr/>
        </p:nvSpPr>
        <p:spPr>
          <a:xfrm>
            <a:off x="-25400" y="-50800"/>
            <a:ext cx="24434800" cy="13817600"/>
          </a:xfrm>
          <a:prstGeom prst="rect">
            <a:avLst/>
          </a:prstGeom>
          <a:solidFill>
            <a:srgbClr val="435651"/>
          </a:solidFill>
          <a:ln w="12700">
            <a:miter lim="400000"/>
          </a:ln>
        </p:spPr>
        <p:txBody>
          <a:bodyPr lIns="50800" tIns="50800" rIns="50800" bIns="50800" anchor="ctr"/>
          <a:lstStyle/>
          <a:p>
            <a:pPr algn="ctr" defTabSz="825500">
              <a:lnSpc>
                <a:spcPct val="100000"/>
              </a:lnSpc>
              <a:spcBef>
                <a:spcPts val="0"/>
              </a:spcBef>
              <a:defRPr sz="3200">
                <a:solidFill>
                  <a:srgbClr val="283D2E"/>
                </a:solidFill>
                <a:latin typeface="Helvetica Neue Medium"/>
                <a:ea typeface="Helvetica Neue Medium"/>
                <a:cs typeface="Helvetica Neue Medium"/>
                <a:sym typeface="Helvetica Neue Medium"/>
              </a:defRPr>
            </a:pPr>
            <a:endParaRPr/>
          </a:p>
        </p:txBody>
      </p:sp>
      <p:sp>
        <p:nvSpPr>
          <p:cNvPr id="351" name="Shape 351"/>
          <p:cNvSpPr>
            <a:spLocks noGrp="1"/>
          </p:cNvSpPr>
          <p:nvPr>
            <p:ph type="title"/>
          </p:nvPr>
        </p:nvSpPr>
        <p:spPr>
          <a:xfrm>
            <a:off x="650954" y="4427523"/>
            <a:ext cx="23082092" cy="6752327"/>
          </a:xfrm>
          <a:prstGeom prst="rect">
            <a:avLst/>
          </a:prstGeom>
        </p:spPr>
        <p:txBody>
          <a:bodyPr/>
          <a:lstStyle/>
          <a:p>
            <a:pPr algn="ctr">
              <a:spcBef>
                <a:spcPts val="3200"/>
              </a:spcBef>
              <a:defRPr sz="10000" b="1">
                <a:solidFill>
                  <a:srgbClr val="FFFFFF"/>
                </a:solidFill>
              </a:defRPr>
            </a:pPr>
            <a:r>
              <a:t>Если иммунитет ослаблен,</a:t>
            </a:r>
          </a:p>
          <a:p>
            <a:pPr algn="ctr">
              <a:defRPr sz="7200" b="1">
                <a:solidFill>
                  <a:srgbClr val="FFFFFF"/>
                </a:solidFill>
              </a:defRPr>
            </a:pPr>
            <a:r>
              <a:t>то организм не справляется</a:t>
            </a:r>
          </a:p>
          <a:p>
            <a:pPr algn="ctr">
              <a:defRPr sz="7200" b="1">
                <a:solidFill>
                  <a:srgbClr val="FFFFFF"/>
                </a:solidFill>
              </a:defRPr>
            </a:pPr>
            <a:r>
              <a:t>с атакой патогенов, и мы заболеваем </a:t>
            </a:r>
          </a:p>
        </p:txBody>
      </p:sp>
      <p:pic>
        <p:nvPicPr>
          <p:cNvPr id="352" name="image2.png" descr="Image"/>
          <p:cNvPicPr>
            <a:picLocks noChangeAspect="1"/>
          </p:cNvPicPr>
          <p:nvPr/>
        </p:nvPicPr>
        <p:blipFill>
          <a:blip r:embed="rId3"/>
          <a:stretch>
            <a:fillRect/>
          </a:stretch>
        </p:blipFill>
        <p:spPr>
          <a:xfrm>
            <a:off x="11070525" y="12452711"/>
            <a:ext cx="2242949" cy="392978"/>
          </a:xfrm>
          <a:prstGeom prst="rect">
            <a:avLst/>
          </a:prstGeom>
          <a:ln w="12700">
            <a:miter lim="400000"/>
          </a:ln>
        </p:spPr>
      </p:pic>
      <p:pic>
        <p:nvPicPr>
          <p:cNvPr id="353" name="image17.png" descr="фон заболел-02.png"/>
          <p:cNvPicPr>
            <a:picLocks noChangeAspect="1"/>
          </p:cNvPicPr>
          <p:nvPr/>
        </p:nvPicPr>
        <p:blipFill>
          <a:blip r:embed="rId4">
            <a:alphaModFix amt="24835"/>
          </a:blip>
          <a:stretch>
            <a:fillRect/>
          </a:stretch>
        </p:blipFill>
        <p:spPr>
          <a:xfrm>
            <a:off x="-50801" y="-50800"/>
            <a:ext cx="24485602" cy="13817600"/>
          </a:xfrm>
          <a:prstGeom prst="rect">
            <a:avLst/>
          </a:prstGeom>
          <a:ln w="12700">
            <a:miter lim="400000"/>
          </a:ln>
        </p:spPr>
      </p:pic>
      <p:sp>
        <p:nvSpPr>
          <p:cNvPr id="2" name="Prostokąt zaokrąglony 1"/>
          <p:cNvSpPr/>
          <p:nvPr/>
        </p:nvSpPr>
        <p:spPr>
          <a:xfrm>
            <a:off x="3138616" y="3929449"/>
            <a:ext cx="18189146" cy="5511113"/>
          </a:xfrm>
          <a:prstGeom prst="roundRect">
            <a:avLst/>
          </a:prstGeom>
          <a:solidFill>
            <a:srgbClr val="43565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endParaRPr kumimoji="0" lang="pl-PL" sz="4800" b="0" i="0" u="none" strike="noStrike" cap="none" spc="0" normalizeH="0" baseline="0">
              <a:ln>
                <a:noFill/>
              </a:ln>
              <a:solidFill>
                <a:srgbClr val="000000"/>
              </a:solidFill>
              <a:effectLst/>
              <a:uFillTx/>
              <a:latin typeface="+mj-lt"/>
              <a:ea typeface="+mj-ea"/>
              <a:cs typeface="+mj-cs"/>
              <a:sym typeface="Helvetica Neue"/>
            </a:endParaRPr>
          </a:p>
        </p:txBody>
      </p:sp>
      <p:sp>
        <p:nvSpPr>
          <p:cNvPr id="3" name="pole tekstowe 2"/>
          <p:cNvSpPr txBox="1"/>
          <p:nvPr/>
        </p:nvSpPr>
        <p:spPr>
          <a:xfrm>
            <a:off x="3805881" y="3693444"/>
            <a:ext cx="16978184" cy="5665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pl-PL" sz="7200" b="1" dirty="0">
                <a:solidFill>
                  <a:schemeClr val="bg1">
                    <a:lumMod val="95000"/>
                  </a:schemeClr>
                </a:solidFill>
              </a:rPr>
              <a:t>W przypadku obniżonej odporności organizm nie jest w stanie samodzielnie poradzić sobie z atakiem patogenów, co prowadzi do różnego rodzaju chorób. </a:t>
            </a:r>
          </a:p>
        </p:txBody>
      </p:sp>
      <p:sp>
        <p:nvSpPr>
          <p:cNvPr id="4" name="Прямоугольник 3"/>
          <p:cNvSpPr/>
          <p:nvPr/>
        </p:nvSpPr>
        <p:spPr>
          <a:xfrm>
            <a:off x="10698480" y="12024360"/>
            <a:ext cx="3154680" cy="1097280"/>
          </a:xfrm>
          <a:prstGeom prst="rect">
            <a:avLst/>
          </a:prstGeom>
          <a:solidFill>
            <a:srgbClr val="43565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endParaRPr kumimoji="0" lang="ru-RU" sz="4800" b="0" i="0" u="none" strike="noStrike" cap="none" spc="0" normalizeH="0" baseline="0">
              <a:ln>
                <a:noFill/>
              </a:ln>
              <a:solidFill>
                <a:srgbClr val="000000"/>
              </a:solidFill>
              <a:effectLst/>
              <a:uFillTx/>
              <a:latin typeface="+mj-lt"/>
              <a:ea typeface="+mj-ea"/>
              <a:cs typeface="+mj-cs"/>
              <a:sym typeface="Helvetica Neue"/>
            </a:endParaRPr>
          </a:p>
        </p:txBody>
      </p:sp>
      <p:pic>
        <p:nvPicPr>
          <p:cNvPr id="11" name="image3.png" descr="Image"/>
          <p:cNvPicPr>
            <a:picLocks noChangeAspect="1"/>
          </p:cNvPicPr>
          <p:nvPr/>
        </p:nvPicPr>
        <p:blipFill>
          <a:blip r:embed="rId5">
            <a:biLevel thresh="25000"/>
          </a:blip>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p:nvPr/>
        </p:nvSpPr>
        <p:spPr>
          <a:xfrm>
            <a:off x="-207072" y="-50800"/>
            <a:ext cx="24616474" cy="13817600"/>
          </a:xfrm>
          <a:prstGeom prst="rect">
            <a:avLst/>
          </a:prstGeom>
          <a:solidFill>
            <a:srgbClr val="F6F5F3"/>
          </a:solidFill>
          <a:ln w="12700">
            <a:miter lim="400000"/>
          </a:ln>
        </p:spPr>
        <p:txBody>
          <a:bodyPr lIns="50800" tIns="50800" rIns="50800" bIns="50800" anchor="ctr"/>
          <a:lstStyle/>
          <a:p>
            <a:pPr algn="ctr" defTabSz="825500">
              <a:lnSpc>
                <a:spcPct val="100000"/>
              </a:lnSpc>
              <a:spcBef>
                <a:spcPts val="0"/>
              </a:spcBef>
              <a:defRPr sz="3200">
                <a:solidFill>
                  <a:srgbClr val="DBE2D0"/>
                </a:solidFill>
                <a:latin typeface="Helvetica Neue Medium"/>
                <a:ea typeface="Helvetica Neue Medium"/>
                <a:cs typeface="Helvetica Neue Medium"/>
                <a:sym typeface="Helvetica Neue Medium"/>
              </a:defRPr>
            </a:pPr>
            <a:endParaRPr/>
          </a:p>
        </p:txBody>
      </p:sp>
      <p:sp>
        <p:nvSpPr>
          <p:cNvPr id="356" name="Shape 356"/>
          <p:cNvSpPr/>
          <p:nvPr/>
        </p:nvSpPr>
        <p:spPr>
          <a:xfrm>
            <a:off x="12992100" y="8356600"/>
            <a:ext cx="3225800" cy="3225800"/>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57" name="Shape 357"/>
          <p:cNvSpPr/>
          <p:nvPr/>
        </p:nvSpPr>
        <p:spPr>
          <a:xfrm>
            <a:off x="3238500" y="8382000"/>
            <a:ext cx="3225800" cy="3225800"/>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58" name="Shape 358"/>
          <p:cNvSpPr/>
          <p:nvPr/>
        </p:nvSpPr>
        <p:spPr>
          <a:xfrm>
            <a:off x="8166100" y="8382000"/>
            <a:ext cx="3225800" cy="3225800"/>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59" name="Shape 359"/>
          <p:cNvSpPr/>
          <p:nvPr/>
        </p:nvSpPr>
        <p:spPr>
          <a:xfrm>
            <a:off x="8191500" y="4038598"/>
            <a:ext cx="3225800" cy="3225803"/>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60" name="Shape 360"/>
          <p:cNvSpPr/>
          <p:nvPr/>
        </p:nvSpPr>
        <p:spPr>
          <a:xfrm>
            <a:off x="12979400" y="4038598"/>
            <a:ext cx="3225800" cy="3225803"/>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61" name="Shape 361"/>
          <p:cNvSpPr/>
          <p:nvPr/>
        </p:nvSpPr>
        <p:spPr>
          <a:xfrm>
            <a:off x="17957800" y="4051298"/>
            <a:ext cx="3225800" cy="3225803"/>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62" name="Shape 362"/>
          <p:cNvSpPr/>
          <p:nvPr/>
        </p:nvSpPr>
        <p:spPr>
          <a:xfrm>
            <a:off x="17957800" y="8343900"/>
            <a:ext cx="3225800" cy="3225800"/>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63" name="Shape 363"/>
          <p:cNvSpPr/>
          <p:nvPr/>
        </p:nvSpPr>
        <p:spPr>
          <a:xfrm>
            <a:off x="3277508" y="4087314"/>
            <a:ext cx="3225805" cy="3225805"/>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64" name="Shape 364"/>
          <p:cNvSpPr/>
          <p:nvPr/>
        </p:nvSpPr>
        <p:spPr>
          <a:xfrm>
            <a:off x="3568700" y="4330700"/>
            <a:ext cx="2641600" cy="2641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65" name="Shape 365"/>
          <p:cNvSpPr/>
          <p:nvPr/>
        </p:nvSpPr>
        <p:spPr>
          <a:xfrm>
            <a:off x="2463794" y="6972299"/>
            <a:ext cx="4851411" cy="127716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lvl1pPr algn="ctr" defTabSz="2438400">
              <a:lnSpc>
                <a:spcPct val="103500"/>
              </a:lnSpc>
              <a:spcBef>
                <a:spcPts val="0"/>
              </a:spcBef>
              <a:defRPr sz="2700" b="1">
                <a:solidFill>
                  <a:srgbClr val="595959"/>
                </a:solidFill>
                <a:latin typeface="Arial"/>
                <a:ea typeface="Arial"/>
                <a:cs typeface="Arial"/>
                <a:sym typeface="Arial"/>
              </a:defRPr>
            </a:lvl1pPr>
          </a:lstStyle>
          <a:p>
            <a:r>
              <a:rPr lang="pl-PL" sz="3200" dirty="0"/>
              <a:t>nieprawidłowe odżywianie</a:t>
            </a:r>
            <a:endParaRPr sz="3200" dirty="0"/>
          </a:p>
        </p:txBody>
      </p:sp>
      <p:sp>
        <p:nvSpPr>
          <p:cNvPr id="366" name="Shape 366"/>
          <p:cNvSpPr/>
          <p:nvPr/>
        </p:nvSpPr>
        <p:spPr>
          <a:xfrm>
            <a:off x="8458200" y="4330700"/>
            <a:ext cx="2641600" cy="2641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67" name="Shape 367"/>
          <p:cNvSpPr/>
          <p:nvPr/>
        </p:nvSpPr>
        <p:spPr>
          <a:xfrm>
            <a:off x="7581900" y="6972300"/>
            <a:ext cx="4394200" cy="87007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lvl1pPr algn="ctr" defTabSz="2438400">
              <a:lnSpc>
                <a:spcPct val="103500"/>
              </a:lnSpc>
              <a:spcBef>
                <a:spcPts val="0"/>
              </a:spcBef>
              <a:defRPr sz="2700" b="1">
                <a:solidFill>
                  <a:srgbClr val="595959"/>
                </a:solidFill>
                <a:latin typeface="Arial"/>
                <a:ea typeface="Arial"/>
                <a:cs typeface="Arial"/>
                <a:sym typeface="Arial"/>
              </a:defRPr>
            </a:lvl1pPr>
          </a:lstStyle>
          <a:p>
            <a:r>
              <a:rPr lang="pl-PL" sz="3200" dirty="0"/>
              <a:t>szkodliwe nałogi</a:t>
            </a:r>
            <a:endParaRPr sz="3200" dirty="0"/>
          </a:p>
        </p:txBody>
      </p:sp>
      <p:sp>
        <p:nvSpPr>
          <p:cNvPr id="368" name="Shape 368"/>
          <p:cNvSpPr/>
          <p:nvPr/>
        </p:nvSpPr>
        <p:spPr>
          <a:xfrm>
            <a:off x="13233400" y="4330700"/>
            <a:ext cx="2641600" cy="2641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69" name="Shape 369"/>
          <p:cNvSpPr/>
          <p:nvPr/>
        </p:nvSpPr>
        <p:spPr>
          <a:xfrm>
            <a:off x="12293600" y="6972300"/>
            <a:ext cx="4394200" cy="87007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fontScale="85000" lnSpcReduction="20000"/>
          </a:bodyPr>
          <a:lstStyle>
            <a:lvl1pPr algn="ctr" defTabSz="2438400">
              <a:lnSpc>
                <a:spcPct val="103500"/>
              </a:lnSpc>
              <a:spcBef>
                <a:spcPts val="0"/>
              </a:spcBef>
              <a:defRPr sz="2700" b="1">
                <a:solidFill>
                  <a:srgbClr val="595959"/>
                </a:solidFill>
                <a:latin typeface="Arial"/>
                <a:ea typeface="Arial"/>
                <a:cs typeface="Arial"/>
                <a:sym typeface="Arial"/>
              </a:defRPr>
            </a:lvl1pPr>
          </a:lstStyle>
          <a:p>
            <a:endParaRPr sz="3200" dirty="0"/>
          </a:p>
        </p:txBody>
      </p:sp>
      <p:sp>
        <p:nvSpPr>
          <p:cNvPr id="370" name="Shape 370"/>
          <p:cNvSpPr/>
          <p:nvPr/>
        </p:nvSpPr>
        <p:spPr>
          <a:xfrm>
            <a:off x="18249900" y="4330700"/>
            <a:ext cx="2641600" cy="2641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71" name="Shape 371"/>
          <p:cNvSpPr/>
          <p:nvPr/>
        </p:nvSpPr>
        <p:spPr>
          <a:xfrm>
            <a:off x="17373600" y="6972300"/>
            <a:ext cx="4394200" cy="87007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lvl1pPr algn="ctr" defTabSz="2438400">
              <a:lnSpc>
                <a:spcPct val="103500"/>
              </a:lnSpc>
              <a:spcBef>
                <a:spcPts val="0"/>
              </a:spcBef>
              <a:defRPr sz="2700" b="1">
                <a:solidFill>
                  <a:srgbClr val="595959"/>
                </a:solidFill>
                <a:latin typeface="Arial"/>
                <a:ea typeface="Arial"/>
                <a:cs typeface="Arial"/>
                <a:sym typeface="Arial"/>
              </a:defRPr>
            </a:lvl1pPr>
          </a:lstStyle>
          <a:p>
            <a:r>
              <a:rPr lang="pl-PL" sz="3200" dirty="0"/>
              <a:t>zaburzenia snu</a:t>
            </a:r>
            <a:endParaRPr sz="3200" dirty="0"/>
          </a:p>
        </p:txBody>
      </p:sp>
      <p:sp>
        <p:nvSpPr>
          <p:cNvPr id="372" name="Shape 372"/>
          <p:cNvSpPr/>
          <p:nvPr/>
        </p:nvSpPr>
        <p:spPr>
          <a:xfrm>
            <a:off x="3568700" y="8661400"/>
            <a:ext cx="2641600" cy="2641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74" name="Shape 374"/>
          <p:cNvSpPr/>
          <p:nvPr/>
        </p:nvSpPr>
        <p:spPr>
          <a:xfrm>
            <a:off x="8458200" y="8661400"/>
            <a:ext cx="2641600" cy="2641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75" name="Shape 375"/>
          <p:cNvSpPr/>
          <p:nvPr/>
        </p:nvSpPr>
        <p:spPr>
          <a:xfrm>
            <a:off x="7581900" y="11302999"/>
            <a:ext cx="4330700" cy="127716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fontScale="92500" lnSpcReduction="20000"/>
          </a:bodyPr>
          <a:lstStyle/>
          <a:p>
            <a:pPr algn="ctr" defTabSz="2438400">
              <a:lnSpc>
                <a:spcPct val="103500"/>
              </a:lnSpc>
              <a:spcBef>
                <a:spcPts val="0"/>
              </a:spcBef>
              <a:defRPr sz="2700" b="1">
                <a:solidFill>
                  <a:srgbClr val="595959"/>
                </a:solidFill>
                <a:latin typeface="Arial"/>
                <a:ea typeface="Arial"/>
                <a:cs typeface="Arial"/>
                <a:sym typeface="Arial"/>
              </a:defRPr>
            </a:pPr>
            <a:r>
              <a:rPr lang="pl-PL" sz="3200" dirty="0"/>
              <a:t>urazy </a:t>
            </a:r>
          </a:p>
          <a:p>
            <a:pPr algn="ctr" defTabSz="2438400">
              <a:lnSpc>
                <a:spcPct val="103500"/>
              </a:lnSpc>
              <a:spcBef>
                <a:spcPts val="0"/>
              </a:spcBef>
              <a:defRPr sz="2700" b="1">
                <a:solidFill>
                  <a:srgbClr val="595959"/>
                </a:solidFill>
                <a:latin typeface="Arial"/>
                <a:ea typeface="Arial"/>
                <a:cs typeface="Arial"/>
                <a:sym typeface="Arial"/>
              </a:defRPr>
            </a:pPr>
            <a:r>
              <a:rPr lang="pl-PL" sz="3200" dirty="0"/>
              <a:t>i skaleczenia</a:t>
            </a:r>
            <a:endParaRPr sz="3200" dirty="0"/>
          </a:p>
        </p:txBody>
      </p:sp>
      <p:sp>
        <p:nvSpPr>
          <p:cNvPr id="376" name="Shape 376"/>
          <p:cNvSpPr/>
          <p:nvPr/>
        </p:nvSpPr>
        <p:spPr>
          <a:xfrm>
            <a:off x="13233400" y="8661400"/>
            <a:ext cx="2641600" cy="2641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77" name="Shape 377"/>
          <p:cNvSpPr/>
          <p:nvPr/>
        </p:nvSpPr>
        <p:spPr>
          <a:xfrm>
            <a:off x="12357100" y="11302999"/>
            <a:ext cx="4394200" cy="127716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fontScale="92500" lnSpcReduction="20000"/>
          </a:bodyPr>
          <a:lstStyle>
            <a:lvl1pPr algn="ctr" defTabSz="2438400">
              <a:lnSpc>
                <a:spcPct val="103500"/>
              </a:lnSpc>
              <a:spcBef>
                <a:spcPts val="0"/>
              </a:spcBef>
              <a:defRPr sz="2700" b="1">
                <a:solidFill>
                  <a:srgbClr val="595959"/>
                </a:solidFill>
                <a:latin typeface="Arial"/>
                <a:ea typeface="Arial"/>
                <a:cs typeface="Arial"/>
                <a:sym typeface="Arial"/>
              </a:defRPr>
            </a:lvl1pPr>
          </a:lstStyle>
          <a:p>
            <a:r>
              <a:rPr lang="pl-PL" sz="3200" dirty="0"/>
              <a:t>choroby </a:t>
            </a:r>
          </a:p>
          <a:p>
            <a:r>
              <a:rPr lang="pl-PL" sz="3200" dirty="0"/>
              <a:t>przewlekłe</a:t>
            </a:r>
            <a:endParaRPr sz="3200" dirty="0"/>
          </a:p>
        </p:txBody>
      </p:sp>
      <p:sp>
        <p:nvSpPr>
          <p:cNvPr id="378" name="Shape 378"/>
          <p:cNvSpPr/>
          <p:nvPr/>
        </p:nvSpPr>
        <p:spPr>
          <a:xfrm>
            <a:off x="18249900" y="8661400"/>
            <a:ext cx="2641600" cy="2641600"/>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380" name="image18.png" descr="image.png"/>
          <p:cNvPicPr>
            <a:picLocks noChangeAspect="1"/>
          </p:cNvPicPr>
          <p:nvPr/>
        </p:nvPicPr>
        <p:blipFill>
          <a:blip r:embed="rId3"/>
          <a:stretch>
            <a:fillRect/>
          </a:stretch>
        </p:blipFill>
        <p:spPr>
          <a:xfrm>
            <a:off x="18930312" y="4965700"/>
            <a:ext cx="1413167" cy="1371600"/>
          </a:xfrm>
          <a:prstGeom prst="rect">
            <a:avLst/>
          </a:prstGeom>
          <a:ln w="12700">
            <a:miter lim="400000"/>
          </a:ln>
        </p:spPr>
      </p:pic>
      <p:pic>
        <p:nvPicPr>
          <p:cNvPr id="381" name="image19.png" descr="image.png"/>
          <p:cNvPicPr>
            <a:picLocks noChangeAspect="1"/>
          </p:cNvPicPr>
          <p:nvPr/>
        </p:nvPicPr>
        <p:blipFill>
          <a:blip r:embed="rId4"/>
          <a:stretch>
            <a:fillRect/>
          </a:stretch>
        </p:blipFill>
        <p:spPr>
          <a:xfrm>
            <a:off x="18857903" y="9284944"/>
            <a:ext cx="1430869" cy="1395756"/>
          </a:xfrm>
          <a:prstGeom prst="rect">
            <a:avLst/>
          </a:prstGeom>
          <a:ln w="12700">
            <a:miter lim="400000"/>
          </a:ln>
        </p:spPr>
      </p:pic>
      <p:pic>
        <p:nvPicPr>
          <p:cNvPr id="382" name="image20.png" descr="image.png"/>
          <p:cNvPicPr>
            <a:picLocks noChangeAspect="1"/>
          </p:cNvPicPr>
          <p:nvPr/>
        </p:nvPicPr>
        <p:blipFill>
          <a:blip r:embed="rId5"/>
          <a:stretch>
            <a:fillRect/>
          </a:stretch>
        </p:blipFill>
        <p:spPr>
          <a:xfrm>
            <a:off x="13919200" y="9296400"/>
            <a:ext cx="1371600" cy="1371600"/>
          </a:xfrm>
          <a:prstGeom prst="rect">
            <a:avLst/>
          </a:prstGeom>
          <a:ln w="12700">
            <a:miter lim="400000"/>
          </a:ln>
        </p:spPr>
      </p:pic>
      <p:pic>
        <p:nvPicPr>
          <p:cNvPr id="383" name="image21.png" descr="image.png"/>
          <p:cNvPicPr>
            <a:picLocks noChangeAspect="1"/>
          </p:cNvPicPr>
          <p:nvPr/>
        </p:nvPicPr>
        <p:blipFill>
          <a:blip r:embed="rId6"/>
          <a:stretch>
            <a:fillRect/>
          </a:stretch>
        </p:blipFill>
        <p:spPr>
          <a:xfrm>
            <a:off x="9042400" y="4991100"/>
            <a:ext cx="1484769" cy="1041400"/>
          </a:xfrm>
          <a:prstGeom prst="rect">
            <a:avLst/>
          </a:prstGeom>
          <a:ln w="12700">
            <a:miter lim="400000"/>
          </a:ln>
        </p:spPr>
      </p:pic>
      <p:pic>
        <p:nvPicPr>
          <p:cNvPr id="384" name="image22.png" descr="image.png"/>
          <p:cNvPicPr>
            <a:picLocks noChangeAspect="1"/>
          </p:cNvPicPr>
          <p:nvPr/>
        </p:nvPicPr>
        <p:blipFill>
          <a:blip r:embed="rId7"/>
          <a:stretch>
            <a:fillRect/>
          </a:stretch>
        </p:blipFill>
        <p:spPr>
          <a:xfrm>
            <a:off x="4102100" y="9182100"/>
            <a:ext cx="1498600" cy="1574800"/>
          </a:xfrm>
          <a:prstGeom prst="rect">
            <a:avLst/>
          </a:prstGeom>
          <a:ln w="12700">
            <a:miter lim="400000"/>
          </a:ln>
        </p:spPr>
      </p:pic>
      <p:pic>
        <p:nvPicPr>
          <p:cNvPr id="385" name="image23.png" descr="image.png"/>
          <p:cNvPicPr>
            <a:picLocks noChangeAspect="1"/>
          </p:cNvPicPr>
          <p:nvPr/>
        </p:nvPicPr>
        <p:blipFill>
          <a:blip r:embed="rId8"/>
          <a:stretch>
            <a:fillRect/>
          </a:stretch>
        </p:blipFill>
        <p:spPr>
          <a:xfrm>
            <a:off x="13728700" y="4953000"/>
            <a:ext cx="1638300" cy="1413259"/>
          </a:xfrm>
          <a:prstGeom prst="rect">
            <a:avLst/>
          </a:prstGeom>
          <a:ln w="12700">
            <a:miter lim="400000"/>
          </a:ln>
        </p:spPr>
      </p:pic>
      <p:sp>
        <p:nvSpPr>
          <p:cNvPr id="386" name="Shape 386"/>
          <p:cNvSpPr>
            <a:spLocks noGrp="1"/>
          </p:cNvSpPr>
          <p:nvPr>
            <p:ph type="ctrTitle"/>
          </p:nvPr>
        </p:nvSpPr>
        <p:spPr>
          <a:xfrm>
            <a:off x="-207072" y="558752"/>
            <a:ext cx="24591071" cy="3695705"/>
          </a:xfrm>
          <a:prstGeom prst="rect">
            <a:avLst/>
          </a:prstGeom>
        </p:spPr>
        <p:txBody>
          <a:bodyPr lIns="243798" tIns="243798" rIns="243798" bIns="243798" anchor="t"/>
          <a:lstStyle/>
          <a:p>
            <a:pPr algn="ctr" defTabSz="2438400">
              <a:lnSpc>
                <a:spcPct val="90000"/>
              </a:lnSpc>
              <a:defRPr sz="10000" spc="0">
                <a:solidFill>
                  <a:srgbClr val="3D5751"/>
                </a:solidFill>
                <a:latin typeface="Arial"/>
                <a:ea typeface="Arial"/>
                <a:cs typeface="Arial"/>
                <a:sym typeface="Arial"/>
              </a:defRPr>
            </a:pPr>
            <a:r>
              <a:rPr lang="pl-PL" dirty="0"/>
              <a:t>Czynniki wpływające na osłabienie odporności</a:t>
            </a:r>
            <a:endParaRPr dirty="0"/>
          </a:p>
        </p:txBody>
      </p:sp>
      <p:pic>
        <p:nvPicPr>
          <p:cNvPr id="387" name="image3.png" descr="Image"/>
          <p:cNvPicPr>
            <a:picLocks noChangeAspect="1"/>
          </p:cNvPicPr>
          <p:nvPr/>
        </p:nvPicPr>
        <p:blipFill>
          <a:blip r:embed="rId9"/>
          <a:stretch>
            <a:fillRect/>
          </a:stretch>
        </p:blipFill>
        <p:spPr>
          <a:xfrm>
            <a:off x="1210500" y="12365704"/>
            <a:ext cx="2711569" cy="475079"/>
          </a:xfrm>
          <a:prstGeom prst="rect">
            <a:avLst/>
          </a:prstGeom>
          <a:ln w="12700">
            <a:miter lim="400000"/>
          </a:ln>
        </p:spPr>
      </p:pic>
      <p:pic>
        <p:nvPicPr>
          <p:cNvPr id="388" name="image24.png" descr="Image"/>
          <p:cNvPicPr>
            <a:picLocks noChangeAspect="1"/>
          </p:cNvPicPr>
          <p:nvPr/>
        </p:nvPicPr>
        <p:blipFill>
          <a:blip r:embed="rId10"/>
          <a:stretch>
            <a:fillRect/>
          </a:stretch>
        </p:blipFill>
        <p:spPr>
          <a:xfrm>
            <a:off x="4166751" y="4934282"/>
            <a:ext cx="1490983" cy="1358192"/>
          </a:xfrm>
          <a:prstGeom prst="rect">
            <a:avLst/>
          </a:prstGeom>
          <a:ln w="12700">
            <a:miter lim="400000"/>
          </a:ln>
        </p:spPr>
      </p:pic>
      <p:pic>
        <p:nvPicPr>
          <p:cNvPr id="389" name="image25.png" descr="Image"/>
          <p:cNvPicPr>
            <a:picLocks noChangeAspect="1"/>
          </p:cNvPicPr>
          <p:nvPr/>
        </p:nvPicPr>
        <p:blipFill>
          <a:blip r:embed="rId11"/>
          <a:stretch>
            <a:fillRect/>
          </a:stretch>
        </p:blipFill>
        <p:spPr>
          <a:xfrm>
            <a:off x="9100411" y="9290911"/>
            <a:ext cx="1407976" cy="1407976"/>
          </a:xfrm>
          <a:prstGeom prst="rect">
            <a:avLst/>
          </a:prstGeom>
          <a:ln w="12700">
            <a:miter lim="400000"/>
          </a:ln>
        </p:spPr>
      </p:pic>
      <p:sp>
        <p:nvSpPr>
          <p:cNvPr id="2" name="TextBox 1"/>
          <p:cNvSpPr txBox="1"/>
          <p:nvPr/>
        </p:nvSpPr>
        <p:spPr>
          <a:xfrm>
            <a:off x="13918045" y="6751683"/>
            <a:ext cx="3913909" cy="1122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r>
              <a:rPr kumimoji="0" lang="pl-PL" sz="3200" b="1" i="0" u="none" strike="noStrike" cap="none" spc="0" normalizeH="0" baseline="0" dirty="0">
                <a:ln>
                  <a:noFill/>
                </a:ln>
                <a:solidFill>
                  <a:schemeClr val="bg2"/>
                </a:solidFill>
                <a:effectLst/>
                <a:uFillTx/>
                <a:latin typeface="Arial" panose="020B0604020202020204" pitchFamily="34" charset="0"/>
                <a:cs typeface="Arial" panose="020B0604020202020204" pitchFamily="34" charset="0"/>
                <a:sym typeface="Helvetica Neue"/>
              </a:rPr>
              <a:t>stres</a:t>
            </a:r>
            <a:endParaRPr kumimoji="0" lang="ru-RU" sz="3200" b="1" i="0" u="none" strike="noStrike" cap="none" spc="0" normalizeH="0" baseline="0" dirty="0">
              <a:ln>
                <a:noFill/>
              </a:ln>
              <a:solidFill>
                <a:schemeClr val="bg2"/>
              </a:solidFill>
              <a:effectLst/>
              <a:uFillTx/>
              <a:latin typeface="Arial" panose="020B0604020202020204" pitchFamily="34" charset="0"/>
              <a:cs typeface="Arial" panose="020B0604020202020204" pitchFamily="34" charset="0"/>
              <a:sym typeface="Helvetica Neue"/>
            </a:endParaRPr>
          </a:p>
        </p:txBody>
      </p:sp>
      <p:sp>
        <p:nvSpPr>
          <p:cNvPr id="38" name="TextBox 37"/>
          <p:cNvSpPr txBox="1"/>
          <p:nvPr/>
        </p:nvSpPr>
        <p:spPr>
          <a:xfrm>
            <a:off x="18934545" y="11020964"/>
            <a:ext cx="3913909" cy="1122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r>
              <a:rPr lang="pl-PL" sz="3200" b="1" dirty="0">
                <a:solidFill>
                  <a:schemeClr val="bg2"/>
                </a:solidFill>
                <a:latin typeface="Arial" panose="020B0604020202020204" pitchFamily="34" charset="0"/>
                <a:cs typeface="Arial" panose="020B0604020202020204" pitchFamily="34" charset="0"/>
              </a:rPr>
              <a:t>alergia</a:t>
            </a:r>
            <a:endParaRPr kumimoji="0" lang="ru-RU" sz="3200" b="1" i="0" u="none" strike="noStrike" cap="none" spc="0" normalizeH="0" baseline="0" dirty="0">
              <a:ln>
                <a:noFill/>
              </a:ln>
              <a:solidFill>
                <a:schemeClr val="bg2"/>
              </a:solidFill>
              <a:effectLst/>
              <a:uFillTx/>
              <a:latin typeface="Arial" panose="020B0604020202020204" pitchFamily="34" charset="0"/>
              <a:cs typeface="Arial" panose="020B0604020202020204" pitchFamily="34" charset="0"/>
              <a:sym typeface="Helvetica Neue"/>
            </a:endParaRPr>
          </a:p>
        </p:txBody>
      </p:sp>
      <p:sp>
        <p:nvSpPr>
          <p:cNvPr id="39" name="TextBox 38"/>
          <p:cNvSpPr txBox="1"/>
          <p:nvPr/>
        </p:nvSpPr>
        <p:spPr>
          <a:xfrm>
            <a:off x="4277591" y="11101356"/>
            <a:ext cx="3913909" cy="11228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90000"/>
              </a:lnSpc>
              <a:spcBef>
                <a:spcPts val="4500"/>
              </a:spcBef>
              <a:spcAft>
                <a:spcPts val="0"/>
              </a:spcAft>
              <a:buClrTx/>
              <a:buSzTx/>
              <a:buFontTx/>
              <a:buNone/>
              <a:tabLst/>
            </a:pPr>
            <a:r>
              <a:rPr kumimoji="0" lang="pl-PL" sz="3200" b="1" i="0" u="none" strike="noStrike" cap="none" spc="0" normalizeH="0" baseline="0" dirty="0">
                <a:ln>
                  <a:noFill/>
                </a:ln>
                <a:solidFill>
                  <a:schemeClr val="bg2"/>
                </a:solidFill>
                <a:effectLst/>
                <a:uFillTx/>
                <a:latin typeface="Arial" panose="020B0604020202020204" pitchFamily="34" charset="0"/>
                <a:cs typeface="Arial" panose="020B0604020202020204" pitchFamily="34" charset="0"/>
                <a:sym typeface="Helvetica Neue"/>
              </a:rPr>
              <a:t>wiek</a:t>
            </a:r>
            <a:endParaRPr kumimoji="0" lang="ru-RU" sz="3200" b="1" i="0" u="none" strike="noStrike" cap="none" spc="0" normalizeH="0" baseline="0" dirty="0">
              <a:ln>
                <a:noFill/>
              </a:ln>
              <a:solidFill>
                <a:schemeClr val="bg2"/>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p:nvPr/>
        </p:nvSpPr>
        <p:spPr>
          <a:xfrm>
            <a:off x="-25400" y="-50800"/>
            <a:ext cx="24434800" cy="13817600"/>
          </a:xfrm>
          <a:prstGeom prst="rect">
            <a:avLst/>
          </a:prstGeom>
          <a:solidFill>
            <a:srgbClr val="F6F5F3"/>
          </a:solidFill>
          <a:ln w="12700">
            <a:miter lim="400000"/>
          </a:ln>
        </p:spPr>
        <p:txBody>
          <a:bodyPr lIns="50800" tIns="50800" rIns="50800" bIns="50800" anchor="ctr"/>
          <a:lstStyle/>
          <a:p>
            <a:pPr algn="ctr" defTabSz="825500">
              <a:lnSpc>
                <a:spcPct val="100000"/>
              </a:lnSpc>
              <a:spcBef>
                <a:spcPts val="0"/>
              </a:spcBef>
              <a:defRPr sz="3200">
                <a:solidFill>
                  <a:srgbClr val="DBE2D0"/>
                </a:solidFill>
                <a:latin typeface="Helvetica Neue Medium"/>
                <a:ea typeface="Helvetica Neue Medium"/>
                <a:cs typeface="Helvetica Neue Medium"/>
                <a:sym typeface="Helvetica Neue Medium"/>
              </a:defRPr>
            </a:pPr>
            <a:endParaRPr/>
          </a:p>
        </p:txBody>
      </p:sp>
      <p:sp>
        <p:nvSpPr>
          <p:cNvPr id="394" name="Shape 394"/>
          <p:cNvSpPr/>
          <p:nvPr/>
        </p:nvSpPr>
        <p:spPr>
          <a:xfrm>
            <a:off x="11369374" y="1280223"/>
            <a:ext cx="7748700" cy="3487573"/>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defTabSz="2438400">
              <a:lnSpc>
                <a:spcPct val="81000"/>
              </a:lnSpc>
              <a:spcBef>
                <a:spcPts val="0"/>
              </a:spcBef>
              <a:defRPr sz="22000">
                <a:solidFill>
                  <a:srgbClr val="3D5751"/>
                </a:solidFill>
                <a:latin typeface="Arial Black"/>
                <a:ea typeface="Arial Black"/>
                <a:cs typeface="Arial Black"/>
                <a:sym typeface="Arial Black"/>
              </a:defRPr>
            </a:lvl1pPr>
          </a:lstStyle>
          <a:p>
            <a:r>
              <a:rPr dirty="0"/>
              <a:t>33%</a:t>
            </a:r>
          </a:p>
        </p:txBody>
      </p:sp>
      <p:sp>
        <p:nvSpPr>
          <p:cNvPr id="395" name="Shape 395"/>
          <p:cNvSpPr/>
          <p:nvPr/>
        </p:nvSpPr>
        <p:spPr>
          <a:xfrm>
            <a:off x="18341688" y="1668079"/>
            <a:ext cx="4622803" cy="179988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lnSpcReduction="10000"/>
          </a:bodyPr>
          <a:lstStyle>
            <a:lvl1pPr defTabSz="2414016">
              <a:lnSpc>
                <a:spcPct val="103500"/>
              </a:lnSpc>
              <a:spcBef>
                <a:spcPts val="0"/>
              </a:spcBef>
              <a:defRPr sz="3000" b="1">
                <a:solidFill>
                  <a:srgbClr val="595959"/>
                </a:solidFill>
                <a:latin typeface="Arial"/>
                <a:ea typeface="Arial"/>
                <a:cs typeface="Arial"/>
                <a:sym typeface="Arial"/>
              </a:defRPr>
            </a:lvl1pPr>
          </a:lstStyle>
          <a:p>
            <a:r>
              <a:rPr lang="pl-PL" dirty="0"/>
              <a:t>ludzkiej populacji ma nadwagę </a:t>
            </a:r>
            <a:r>
              <a:rPr dirty="0"/>
              <a:t>(</a:t>
            </a:r>
            <a:r>
              <a:rPr lang="pl-PL" dirty="0"/>
              <a:t>według danych WHO</a:t>
            </a:r>
            <a:r>
              <a:rPr dirty="0"/>
              <a:t>)</a:t>
            </a:r>
          </a:p>
        </p:txBody>
      </p:sp>
      <p:sp>
        <p:nvSpPr>
          <p:cNvPr id="396" name="Shape 396"/>
          <p:cNvSpPr/>
          <p:nvPr/>
        </p:nvSpPr>
        <p:spPr>
          <a:xfrm>
            <a:off x="11369375" y="5009424"/>
            <a:ext cx="8102601" cy="3619171"/>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defTabSz="2438400">
              <a:spcBef>
                <a:spcPts val="0"/>
              </a:spcBef>
              <a:defRPr sz="22000">
                <a:solidFill>
                  <a:srgbClr val="3D5751"/>
                </a:solidFill>
                <a:latin typeface="Arial Black"/>
                <a:ea typeface="Arial Black"/>
                <a:cs typeface="Arial Black"/>
                <a:sym typeface="Arial Black"/>
              </a:defRPr>
            </a:lvl1pPr>
          </a:lstStyle>
          <a:p>
            <a:r>
              <a:rPr dirty="0"/>
              <a:t>86%</a:t>
            </a:r>
          </a:p>
        </p:txBody>
      </p:sp>
      <p:sp>
        <p:nvSpPr>
          <p:cNvPr id="397" name="Shape 397"/>
          <p:cNvSpPr/>
          <p:nvPr/>
        </p:nvSpPr>
        <p:spPr>
          <a:xfrm>
            <a:off x="18338800" y="5537976"/>
            <a:ext cx="5156200" cy="179988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lvl1pPr defTabSz="2414016">
              <a:lnSpc>
                <a:spcPct val="103500"/>
              </a:lnSpc>
              <a:spcBef>
                <a:spcPts val="0"/>
              </a:spcBef>
              <a:defRPr sz="3000" b="1">
                <a:solidFill>
                  <a:srgbClr val="595959"/>
                </a:solidFill>
                <a:latin typeface="Arial"/>
                <a:ea typeface="Arial"/>
                <a:cs typeface="Arial"/>
                <a:sym typeface="Arial"/>
              </a:defRPr>
            </a:lvl1pPr>
          </a:lstStyle>
          <a:p>
            <a:r>
              <a:rPr lang="pl-PL" sz="2800" dirty="0"/>
              <a:t>społeczeństwa cierpi </a:t>
            </a:r>
          </a:p>
          <a:p>
            <a:r>
              <a:rPr lang="pl-PL" sz="2800" dirty="0"/>
              <a:t>z powodu niedoboru substancji odżywczych </a:t>
            </a:r>
          </a:p>
          <a:p>
            <a:r>
              <a:rPr lang="pl-PL" sz="2800" dirty="0"/>
              <a:t>w organizmie</a:t>
            </a:r>
            <a:endParaRPr sz="2800" dirty="0"/>
          </a:p>
        </p:txBody>
      </p:sp>
      <p:sp>
        <p:nvSpPr>
          <p:cNvPr id="398" name="Shape 398"/>
          <p:cNvSpPr/>
          <p:nvPr/>
        </p:nvSpPr>
        <p:spPr>
          <a:xfrm>
            <a:off x="11369375" y="8971825"/>
            <a:ext cx="8724901" cy="3619171"/>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defTabSz="2438400">
              <a:spcBef>
                <a:spcPts val="0"/>
              </a:spcBef>
              <a:defRPr sz="22000">
                <a:solidFill>
                  <a:srgbClr val="3D5751"/>
                </a:solidFill>
                <a:latin typeface="Arial Black"/>
                <a:ea typeface="Arial Black"/>
                <a:cs typeface="Arial Black"/>
                <a:sym typeface="Arial Black"/>
              </a:defRPr>
            </a:lvl1pPr>
          </a:lstStyle>
          <a:p>
            <a:r>
              <a:rPr dirty="0"/>
              <a:t>80%</a:t>
            </a:r>
          </a:p>
        </p:txBody>
      </p:sp>
      <p:sp>
        <p:nvSpPr>
          <p:cNvPr id="399" name="Shape 399"/>
          <p:cNvSpPr/>
          <p:nvPr/>
        </p:nvSpPr>
        <p:spPr>
          <a:xfrm>
            <a:off x="18313400" y="9701994"/>
            <a:ext cx="5181600" cy="179988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fontScale="92500" lnSpcReduction="10000"/>
          </a:bodyPr>
          <a:lstStyle>
            <a:lvl1pPr defTabSz="2438400">
              <a:lnSpc>
                <a:spcPct val="103500"/>
              </a:lnSpc>
              <a:spcBef>
                <a:spcPts val="0"/>
              </a:spcBef>
              <a:defRPr sz="3000" b="1">
                <a:solidFill>
                  <a:srgbClr val="595959"/>
                </a:solidFill>
                <a:latin typeface="Arial"/>
                <a:ea typeface="Arial"/>
                <a:cs typeface="Arial"/>
                <a:sym typeface="Arial"/>
              </a:defRPr>
            </a:lvl1pPr>
          </a:lstStyle>
          <a:p>
            <a:r>
              <a:rPr lang="pl-PL" dirty="0"/>
              <a:t>osób regularnie odczuwa stres uniemożliwiający im normalne funkcjonowanie</a:t>
            </a:r>
            <a:endParaRPr dirty="0"/>
          </a:p>
        </p:txBody>
      </p:sp>
      <p:sp>
        <p:nvSpPr>
          <p:cNvPr id="400" name="Shape 400"/>
          <p:cNvSpPr/>
          <p:nvPr/>
        </p:nvSpPr>
        <p:spPr>
          <a:xfrm>
            <a:off x="1202643" y="4153229"/>
            <a:ext cx="10299701" cy="533946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fontScale="77500" lnSpcReduction="20000"/>
          </a:bodyPr>
          <a:lstStyle/>
          <a:p>
            <a:pPr defTabSz="2438400">
              <a:lnSpc>
                <a:spcPct val="100000"/>
              </a:lnSpc>
              <a:spcBef>
                <a:spcPts val="1600"/>
              </a:spcBef>
              <a:defRPr sz="10000" b="1">
                <a:solidFill>
                  <a:srgbClr val="3D5751"/>
                </a:solidFill>
                <a:latin typeface="Arial"/>
                <a:ea typeface="Arial"/>
                <a:cs typeface="Arial"/>
                <a:sym typeface="Arial"/>
              </a:defRPr>
            </a:pPr>
            <a:r>
              <a:rPr lang="pl-PL" dirty="0"/>
              <a:t>Wymienione czynniki mają wpływ na znaczną część społeczeństwa</a:t>
            </a:r>
            <a:endParaRPr dirty="0"/>
          </a:p>
        </p:txBody>
      </p:sp>
      <p:pic>
        <p:nvPicPr>
          <p:cNvPr id="401" name="image26.png" descr="shutterstock_788779933 [преобразованный]-02.png"/>
          <p:cNvPicPr>
            <a:picLocks noChangeAspect="1"/>
          </p:cNvPicPr>
          <p:nvPr/>
        </p:nvPicPr>
        <p:blipFill>
          <a:blip r:embed="rId2">
            <a:alphaModFix amt="30000"/>
          </a:blip>
          <a:stretch>
            <a:fillRect/>
          </a:stretch>
        </p:blipFill>
        <p:spPr>
          <a:xfrm>
            <a:off x="4868590" y="9038814"/>
            <a:ext cx="5202510" cy="6671086"/>
          </a:xfrm>
          <a:prstGeom prst="rect">
            <a:avLst/>
          </a:prstGeom>
          <a:ln w="12700">
            <a:miter lim="400000"/>
          </a:ln>
        </p:spPr>
      </p:pic>
      <p:pic>
        <p:nvPicPr>
          <p:cNvPr id="402" name="image27.png" descr="shutterstock_788779933 [преобразованный]-11.png"/>
          <p:cNvPicPr>
            <a:picLocks noChangeAspect="1"/>
          </p:cNvPicPr>
          <p:nvPr/>
        </p:nvPicPr>
        <p:blipFill>
          <a:blip r:embed="rId3">
            <a:alphaModFix amt="30000"/>
          </a:blip>
          <a:stretch>
            <a:fillRect/>
          </a:stretch>
        </p:blipFill>
        <p:spPr>
          <a:xfrm rot="3882001" flipH="1">
            <a:off x="-453004" y="-2118830"/>
            <a:ext cx="6289588" cy="6195513"/>
          </a:xfrm>
          <a:prstGeom prst="rect">
            <a:avLst/>
          </a:prstGeom>
          <a:ln w="12700">
            <a:miter lim="400000"/>
          </a:ln>
        </p:spPr>
      </p:pic>
      <p:pic>
        <p:nvPicPr>
          <p:cNvPr id="403" name="image28.png" descr="shutterstock_788779933 [преобразованный]-09.png"/>
          <p:cNvPicPr>
            <a:picLocks noChangeAspect="1"/>
          </p:cNvPicPr>
          <p:nvPr/>
        </p:nvPicPr>
        <p:blipFill>
          <a:blip r:embed="rId4">
            <a:alphaModFix amt="30000"/>
          </a:blip>
          <a:stretch>
            <a:fillRect/>
          </a:stretch>
        </p:blipFill>
        <p:spPr>
          <a:xfrm>
            <a:off x="8775700" y="11582400"/>
            <a:ext cx="2743200" cy="5702300"/>
          </a:xfrm>
          <a:prstGeom prst="rect">
            <a:avLst/>
          </a:prstGeom>
          <a:ln w="12700">
            <a:miter lim="400000"/>
          </a:ln>
        </p:spPr>
      </p:pic>
      <p:pic>
        <p:nvPicPr>
          <p:cNvPr id="404" name="image3.png" descr="Image"/>
          <p:cNvPicPr>
            <a:picLocks noChangeAspect="1"/>
          </p:cNvPicPr>
          <p:nvPr/>
        </p:nvPicPr>
        <p:blipFill>
          <a:blip r:embed="rId5"/>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p:nvPr/>
        </p:nvSpPr>
        <p:spPr>
          <a:xfrm>
            <a:off x="-25400" y="20182"/>
            <a:ext cx="24434800" cy="13817602"/>
          </a:xfrm>
          <a:prstGeom prst="rect">
            <a:avLst/>
          </a:prstGeom>
          <a:solidFill>
            <a:srgbClr val="F6F5F3"/>
          </a:solidFill>
          <a:ln w="12700">
            <a:miter lim="400000"/>
          </a:ln>
        </p:spPr>
        <p:txBody>
          <a:bodyPr lIns="50800" tIns="50800" rIns="50800" bIns="50800" anchor="ctr"/>
          <a:lstStyle/>
          <a:p>
            <a:pPr algn="ctr" defTabSz="825500">
              <a:lnSpc>
                <a:spcPct val="100000"/>
              </a:lnSpc>
              <a:spcBef>
                <a:spcPts val="0"/>
              </a:spcBef>
              <a:defRPr sz="3200">
                <a:solidFill>
                  <a:srgbClr val="DBE2D0"/>
                </a:solidFill>
                <a:latin typeface="Helvetica Neue Medium"/>
                <a:ea typeface="Helvetica Neue Medium"/>
                <a:cs typeface="Helvetica Neue Medium"/>
                <a:sym typeface="Helvetica Neue Medium"/>
              </a:defRPr>
            </a:pPr>
            <a:endParaRPr/>
          </a:p>
        </p:txBody>
      </p:sp>
      <p:sp>
        <p:nvSpPr>
          <p:cNvPr id="407" name="Shape 407"/>
          <p:cNvSpPr/>
          <p:nvPr/>
        </p:nvSpPr>
        <p:spPr>
          <a:xfrm>
            <a:off x="-25400" y="0"/>
            <a:ext cx="11638172" cy="13837784"/>
          </a:xfrm>
          <a:prstGeom prst="rect">
            <a:avLst/>
          </a:prstGeom>
          <a:solidFill>
            <a:srgbClr val="89A79B"/>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08" name="Shape 408"/>
          <p:cNvSpPr>
            <a:spLocks noGrp="1"/>
          </p:cNvSpPr>
          <p:nvPr>
            <p:ph type="title"/>
          </p:nvPr>
        </p:nvSpPr>
        <p:spPr>
          <a:xfrm>
            <a:off x="894698" y="805732"/>
            <a:ext cx="10511347" cy="3923965"/>
          </a:xfrm>
          <a:prstGeom prst="rect">
            <a:avLst/>
          </a:prstGeom>
        </p:spPr>
        <p:txBody>
          <a:bodyPr/>
          <a:lstStyle/>
          <a:p>
            <a:pPr>
              <a:lnSpc>
                <a:spcPct val="90000"/>
              </a:lnSpc>
              <a:defRPr sz="10000" b="1">
                <a:solidFill>
                  <a:srgbClr val="FFFFFF"/>
                </a:solidFill>
              </a:defRPr>
            </a:pPr>
            <a:r>
              <a:rPr lang="pl-PL" dirty="0"/>
              <a:t>Ryzyko choroby wzrasta</a:t>
            </a:r>
            <a:endParaRPr dirty="0"/>
          </a:p>
        </p:txBody>
      </p:sp>
      <p:sp>
        <p:nvSpPr>
          <p:cNvPr id="409" name="Shape 409"/>
          <p:cNvSpPr/>
          <p:nvPr/>
        </p:nvSpPr>
        <p:spPr>
          <a:xfrm>
            <a:off x="15926899" y="1599276"/>
            <a:ext cx="5954823" cy="1259955"/>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lvl1pPr defTabSz="2438400">
              <a:lnSpc>
                <a:spcPct val="99000"/>
              </a:lnSpc>
              <a:spcBef>
                <a:spcPts val="0"/>
              </a:spcBef>
              <a:defRPr sz="2700" b="1">
                <a:solidFill>
                  <a:srgbClr val="5B5A58"/>
                </a:solidFill>
                <a:latin typeface="Arial"/>
                <a:ea typeface="Arial"/>
                <a:cs typeface="Arial"/>
                <a:sym typeface="Arial"/>
              </a:defRPr>
            </a:lvl1pPr>
          </a:lstStyle>
          <a:p>
            <a:r>
              <a:rPr lang="pl-PL" sz="3200" dirty="0"/>
              <a:t>Korzystanie ze środków transportu publicznego </a:t>
            </a:r>
            <a:endParaRPr sz="3200" dirty="0"/>
          </a:p>
        </p:txBody>
      </p:sp>
      <p:sp>
        <p:nvSpPr>
          <p:cNvPr id="410" name="Shape 410"/>
          <p:cNvSpPr/>
          <p:nvPr/>
        </p:nvSpPr>
        <p:spPr>
          <a:xfrm>
            <a:off x="16000950" y="4526231"/>
            <a:ext cx="7017456" cy="1259954"/>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lvl1pPr defTabSz="2438400">
              <a:lnSpc>
                <a:spcPct val="99000"/>
              </a:lnSpc>
              <a:spcBef>
                <a:spcPts val="0"/>
              </a:spcBef>
              <a:defRPr sz="2700" b="1">
                <a:solidFill>
                  <a:srgbClr val="5B5A58"/>
                </a:solidFill>
                <a:latin typeface="Arial"/>
                <a:ea typeface="Arial"/>
                <a:cs typeface="Arial"/>
                <a:sym typeface="Arial"/>
              </a:defRPr>
            </a:lvl1pPr>
          </a:lstStyle>
          <a:p>
            <a:r>
              <a:rPr lang="pl-PL" sz="3200" dirty="0"/>
              <a:t>Kontakt z zarażonymi osobami lub zwierzętami</a:t>
            </a:r>
            <a:endParaRPr sz="3200" dirty="0"/>
          </a:p>
        </p:txBody>
      </p:sp>
      <p:sp>
        <p:nvSpPr>
          <p:cNvPr id="411" name="Shape 411"/>
          <p:cNvSpPr/>
          <p:nvPr/>
        </p:nvSpPr>
        <p:spPr>
          <a:xfrm>
            <a:off x="15926899" y="7706318"/>
            <a:ext cx="7023840" cy="1259954"/>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p>
            <a:pPr defTabSz="2438400">
              <a:lnSpc>
                <a:spcPct val="99000"/>
              </a:lnSpc>
              <a:spcBef>
                <a:spcPts val="0"/>
              </a:spcBef>
              <a:defRPr sz="2700" b="1">
                <a:solidFill>
                  <a:srgbClr val="5B5A58"/>
                </a:solidFill>
                <a:latin typeface="Arial"/>
                <a:ea typeface="Arial"/>
                <a:cs typeface="Arial"/>
                <a:sym typeface="Arial"/>
              </a:defRPr>
            </a:pPr>
            <a:r>
              <a:rPr lang="pl-PL" sz="3200" dirty="0"/>
              <a:t>Urazy skóry i błon śluzowych</a:t>
            </a:r>
            <a:endParaRPr sz="3200" dirty="0"/>
          </a:p>
        </p:txBody>
      </p:sp>
      <p:sp>
        <p:nvSpPr>
          <p:cNvPr id="412" name="Shape 412"/>
          <p:cNvSpPr/>
          <p:nvPr/>
        </p:nvSpPr>
        <p:spPr>
          <a:xfrm>
            <a:off x="16032071" y="10244271"/>
            <a:ext cx="6234805" cy="87007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lvl1pPr defTabSz="2438400">
              <a:lnSpc>
                <a:spcPct val="110000"/>
              </a:lnSpc>
              <a:spcBef>
                <a:spcPts val="0"/>
              </a:spcBef>
              <a:defRPr sz="2700" b="1">
                <a:solidFill>
                  <a:srgbClr val="5B5A58"/>
                </a:solidFill>
                <a:latin typeface="Arial"/>
                <a:ea typeface="Arial"/>
                <a:cs typeface="Arial"/>
                <a:sym typeface="Arial"/>
              </a:defRPr>
            </a:lvl1pPr>
          </a:lstStyle>
          <a:p>
            <a:r>
              <a:rPr lang="pl-PL" sz="3200" dirty="0"/>
              <a:t>Nieprzestrzeganie zasad higieny</a:t>
            </a:r>
            <a:endParaRPr sz="3200" dirty="0"/>
          </a:p>
        </p:txBody>
      </p:sp>
      <p:grpSp>
        <p:nvGrpSpPr>
          <p:cNvPr id="421" name="Group 421"/>
          <p:cNvGrpSpPr/>
          <p:nvPr/>
        </p:nvGrpSpPr>
        <p:grpSpPr>
          <a:xfrm>
            <a:off x="13208451" y="1423465"/>
            <a:ext cx="2162772" cy="10746284"/>
            <a:chOff x="-1" y="0"/>
            <a:chExt cx="2162771" cy="10746283"/>
          </a:xfrm>
        </p:grpSpPr>
        <p:sp>
          <p:nvSpPr>
            <p:cNvPr id="413" name="Shape 413"/>
            <p:cNvSpPr/>
            <p:nvPr/>
          </p:nvSpPr>
          <p:spPr>
            <a:xfrm>
              <a:off x="-2" y="-1"/>
              <a:ext cx="2162772" cy="2162767"/>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14" name="Shape 414"/>
            <p:cNvSpPr/>
            <p:nvPr/>
          </p:nvSpPr>
          <p:spPr>
            <a:xfrm>
              <a:off x="-1" y="2861171"/>
              <a:ext cx="2162771" cy="216276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15" name="Shape 415"/>
            <p:cNvSpPr/>
            <p:nvPr/>
          </p:nvSpPr>
          <p:spPr>
            <a:xfrm>
              <a:off x="-1" y="5722343"/>
              <a:ext cx="2162771" cy="216276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16" name="Shape 416"/>
            <p:cNvSpPr/>
            <p:nvPr/>
          </p:nvSpPr>
          <p:spPr>
            <a:xfrm>
              <a:off x="-1" y="8583514"/>
              <a:ext cx="2162771" cy="2162769"/>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417" name="image29.png" descr="Image"/>
            <p:cNvPicPr>
              <a:picLocks noChangeAspect="1"/>
            </p:cNvPicPr>
            <p:nvPr/>
          </p:nvPicPr>
          <p:blipFill>
            <a:blip r:embed="rId2"/>
            <a:stretch>
              <a:fillRect/>
            </a:stretch>
          </p:blipFill>
          <p:spPr>
            <a:xfrm>
              <a:off x="362404" y="8802410"/>
              <a:ext cx="1531448" cy="1630809"/>
            </a:xfrm>
            <a:prstGeom prst="rect">
              <a:avLst/>
            </a:prstGeom>
            <a:ln w="12700" cap="flat">
              <a:noFill/>
              <a:miter lim="400000"/>
            </a:ln>
            <a:effectLst/>
          </p:spPr>
        </p:pic>
        <p:pic>
          <p:nvPicPr>
            <p:cNvPr id="418" name="image30.png" descr="Image"/>
            <p:cNvPicPr>
              <a:picLocks noChangeAspect="1"/>
            </p:cNvPicPr>
            <p:nvPr/>
          </p:nvPicPr>
          <p:blipFill>
            <a:blip r:embed="rId3"/>
            <a:stretch>
              <a:fillRect/>
            </a:stretch>
          </p:blipFill>
          <p:spPr>
            <a:xfrm>
              <a:off x="470757" y="6090710"/>
              <a:ext cx="1314741" cy="1402121"/>
            </a:xfrm>
            <a:prstGeom prst="rect">
              <a:avLst/>
            </a:prstGeom>
            <a:ln w="12700" cap="flat">
              <a:noFill/>
              <a:miter lim="400000"/>
            </a:ln>
            <a:effectLst/>
          </p:spPr>
        </p:pic>
        <p:pic>
          <p:nvPicPr>
            <p:cNvPr id="419" name="image31.png" descr="Image"/>
            <p:cNvPicPr>
              <a:picLocks noChangeAspect="1"/>
            </p:cNvPicPr>
            <p:nvPr/>
          </p:nvPicPr>
          <p:blipFill>
            <a:blip r:embed="rId4"/>
            <a:stretch>
              <a:fillRect/>
            </a:stretch>
          </p:blipFill>
          <p:spPr>
            <a:xfrm>
              <a:off x="216544" y="3226742"/>
              <a:ext cx="1760388" cy="1431624"/>
            </a:xfrm>
            <a:prstGeom prst="rect">
              <a:avLst/>
            </a:prstGeom>
            <a:ln w="12700" cap="flat">
              <a:noFill/>
              <a:miter lim="400000"/>
            </a:ln>
            <a:effectLst/>
          </p:spPr>
        </p:pic>
        <p:pic>
          <p:nvPicPr>
            <p:cNvPr id="420" name="image32.png" descr="Image"/>
            <p:cNvPicPr>
              <a:picLocks noChangeAspect="1"/>
            </p:cNvPicPr>
            <p:nvPr/>
          </p:nvPicPr>
          <p:blipFill>
            <a:blip r:embed="rId5"/>
            <a:stretch>
              <a:fillRect/>
            </a:stretch>
          </p:blipFill>
          <p:spPr>
            <a:xfrm>
              <a:off x="446256" y="295197"/>
              <a:ext cx="1270255" cy="1572372"/>
            </a:xfrm>
            <a:prstGeom prst="rect">
              <a:avLst/>
            </a:prstGeom>
            <a:ln w="12700" cap="flat">
              <a:noFill/>
              <a:miter lim="400000"/>
            </a:ln>
            <a:effectLst/>
          </p:spPr>
        </p:pic>
      </p:grpSp>
      <p:pic>
        <p:nvPicPr>
          <p:cNvPr id="422" name="image33.png" descr="Image"/>
          <p:cNvPicPr>
            <a:picLocks noChangeAspect="1"/>
          </p:cNvPicPr>
          <p:nvPr/>
        </p:nvPicPr>
        <p:blipFill>
          <a:blip r:embed="rId6">
            <a:alphaModFix amt="70818"/>
          </a:blip>
          <a:stretch>
            <a:fillRect/>
          </a:stretch>
        </p:blipFill>
        <p:spPr>
          <a:xfrm>
            <a:off x="-452056" y="4582574"/>
            <a:ext cx="8801552" cy="7264494"/>
          </a:xfrm>
          <a:prstGeom prst="rect">
            <a:avLst/>
          </a:prstGeom>
          <a:ln w="12700">
            <a:miter lim="400000"/>
          </a:ln>
        </p:spPr>
      </p:pic>
      <p:pic>
        <p:nvPicPr>
          <p:cNvPr id="20" name="image3.png" descr="Image"/>
          <p:cNvPicPr>
            <a:picLocks noChangeAspect="1"/>
          </p:cNvPicPr>
          <p:nvPr/>
        </p:nvPicPr>
        <p:blipFill>
          <a:blip r:embed="rId7">
            <a:biLevel thresh="25000"/>
          </a:blip>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p:nvPr/>
        </p:nvSpPr>
        <p:spPr>
          <a:xfrm>
            <a:off x="0" y="-27241"/>
            <a:ext cx="24434800" cy="13817600"/>
          </a:xfrm>
          <a:prstGeom prst="rect">
            <a:avLst/>
          </a:prstGeom>
          <a:solidFill>
            <a:srgbClr val="F6F5F3"/>
          </a:solidFill>
          <a:ln w="12700">
            <a:miter lim="400000"/>
          </a:ln>
        </p:spPr>
        <p:txBody>
          <a:bodyPr lIns="50800" tIns="50800" rIns="50800" bIns="50800" anchor="ctr"/>
          <a:lstStyle/>
          <a:p>
            <a:pPr algn="ctr" defTabSz="825500">
              <a:lnSpc>
                <a:spcPct val="100000"/>
              </a:lnSpc>
              <a:spcBef>
                <a:spcPts val="0"/>
              </a:spcBef>
              <a:defRPr sz="3200">
                <a:solidFill>
                  <a:srgbClr val="DBE2D0"/>
                </a:solidFill>
                <a:latin typeface="Helvetica Neue Medium"/>
                <a:ea typeface="Helvetica Neue Medium"/>
                <a:cs typeface="Helvetica Neue Medium"/>
                <a:sym typeface="Helvetica Neue Medium"/>
              </a:defRPr>
            </a:pPr>
            <a:endParaRPr/>
          </a:p>
        </p:txBody>
      </p:sp>
      <p:pic>
        <p:nvPicPr>
          <p:cNvPr id="426" name="image3.png" descr="Image"/>
          <p:cNvPicPr>
            <a:picLocks noChangeAspect="1"/>
          </p:cNvPicPr>
          <p:nvPr/>
        </p:nvPicPr>
        <p:blipFill>
          <a:blip r:embed="rId3"/>
          <a:stretch>
            <a:fillRect/>
          </a:stretch>
        </p:blipFill>
        <p:spPr>
          <a:xfrm>
            <a:off x="1210500" y="12365704"/>
            <a:ext cx="2711569" cy="475079"/>
          </a:xfrm>
          <a:prstGeom prst="rect">
            <a:avLst/>
          </a:prstGeom>
          <a:ln w="12700">
            <a:miter lim="400000"/>
          </a:ln>
        </p:spPr>
      </p:pic>
      <p:sp>
        <p:nvSpPr>
          <p:cNvPr id="427" name="Shape 427"/>
          <p:cNvSpPr>
            <a:spLocks noGrp="1"/>
          </p:cNvSpPr>
          <p:nvPr>
            <p:ph type="title"/>
          </p:nvPr>
        </p:nvSpPr>
        <p:spPr>
          <a:xfrm>
            <a:off x="25400" y="1810600"/>
            <a:ext cx="24409400" cy="3599719"/>
          </a:xfrm>
          <a:prstGeom prst="rect">
            <a:avLst/>
          </a:prstGeom>
        </p:spPr>
        <p:txBody>
          <a:bodyPr>
            <a:normAutofit/>
          </a:bodyPr>
          <a:lstStyle/>
          <a:p>
            <a:pPr algn="ctr">
              <a:lnSpc>
                <a:spcPct val="90000"/>
              </a:lnSpc>
              <a:defRPr sz="10000" b="1">
                <a:solidFill>
                  <a:srgbClr val="3D5751"/>
                </a:solidFill>
              </a:defRPr>
            </a:pPr>
            <a:r>
              <a:rPr lang="pl-PL" dirty="0"/>
              <a:t>Kiedy ryzyko choroby wzrasta?</a:t>
            </a:r>
            <a:endParaRPr dirty="0"/>
          </a:p>
        </p:txBody>
      </p:sp>
      <p:sp>
        <p:nvSpPr>
          <p:cNvPr id="428" name="Shape 428"/>
          <p:cNvSpPr/>
          <p:nvPr/>
        </p:nvSpPr>
        <p:spPr>
          <a:xfrm>
            <a:off x="998339" y="9082266"/>
            <a:ext cx="8016524" cy="164982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p>
            <a:pPr algn="ctr" defTabSz="2438400">
              <a:lnSpc>
                <a:spcPct val="99000"/>
              </a:lnSpc>
              <a:spcBef>
                <a:spcPts val="0"/>
              </a:spcBef>
              <a:defRPr sz="2700" b="1">
                <a:solidFill>
                  <a:srgbClr val="5B5A58"/>
                </a:solidFill>
                <a:latin typeface="Arial"/>
                <a:ea typeface="Arial"/>
                <a:cs typeface="Arial"/>
                <a:sym typeface="Arial"/>
              </a:defRPr>
            </a:pPr>
            <a:r>
              <a:rPr lang="pl-PL" sz="3200" dirty="0"/>
              <a:t>Suche powietrze wysusza skórę </a:t>
            </a:r>
          </a:p>
          <a:p>
            <a:pPr algn="ctr" defTabSz="2438400">
              <a:lnSpc>
                <a:spcPct val="99000"/>
              </a:lnSpc>
              <a:spcBef>
                <a:spcPts val="0"/>
              </a:spcBef>
              <a:defRPr sz="2700" b="1">
                <a:solidFill>
                  <a:srgbClr val="5B5A58"/>
                </a:solidFill>
                <a:latin typeface="Arial"/>
                <a:ea typeface="Arial"/>
                <a:cs typeface="Arial"/>
                <a:sym typeface="Arial"/>
              </a:defRPr>
            </a:pPr>
            <a:r>
              <a:rPr lang="pl-PL" sz="3200" dirty="0"/>
              <a:t>i błonę śluzową, w ten sposób uniemożliwiając im skuteczną ochronę przed czynnikami zewnętrznymi</a:t>
            </a:r>
            <a:endParaRPr sz="3200" dirty="0"/>
          </a:p>
        </p:txBody>
      </p:sp>
      <p:sp>
        <p:nvSpPr>
          <p:cNvPr id="429" name="Shape 429"/>
          <p:cNvSpPr/>
          <p:nvPr/>
        </p:nvSpPr>
        <p:spPr>
          <a:xfrm>
            <a:off x="17298432" y="9142768"/>
            <a:ext cx="6328836" cy="164982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lvl1pPr algn="ctr" defTabSz="2438400">
              <a:lnSpc>
                <a:spcPct val="99000"/>
              </a:lnSpc>
              <a:spcBef>
                <a:spcPts val="0"/>
              </a:spcBef>
              <a:defRPr sz="2700" b="1">
                <a:solidFill>
                  <a:srgbClr val="5B5A58"/>
                </a:solidFill>
                <a:latin typeface="Arial"/>
                <a:ea typeface="Arial"/>
                <a:cs typeface="Arial"/>
                <a:sym typeface="Arial"/>
              </a:defRPr>
            </a:lvl1pPr>
          </a:lstStyle>
          <a:p>
            <a:r>
              <a:rPr lang="pl-PL" sz="3200" dirty="0"/>
              <a:t>Deficyt witaminy D również przyczynia się do osłabienia odporności</a:t>
            </a:r>
            <a:endParaRPr sz="3200" dirty="0"/>
          </a:p>
        </p:txBody>
      </p:sp>
      <p:sp>
        <p:nvSpPr>
          <p:cNvPr id="430" name="Shape 430"/>
          <p:cNvSpPr/>
          <p:nvPr/>
        </p:nvSpPr>
        <p:spPr>
          <a:xfrm>
            <a:off x="9014863" y="9127986"/>
            <a:ext cx="8161646" cy="164982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p>
            <a:pPr algn="ctr" defTabSz="2438400">
              <a:lnSpc>
                <a:spcPct val="99000"/>
              </a:lnSpc>
              <a:spcBef>
                <a:spcPts val="0"/>
              </a:spcBef>
              <a:defRPr sz="2700" b="1">
                <a:solidFill>
                  <a:srgbClr val="5B5A58"/>
                </a:solidFill>
                <a:latin typeface="Arial"/>
                <a:ea typeface="Arial"/>
                <a:cs typeface="Arial"/>
                <a:sym typeface="Arial"/>
              </a:defRPr>
            </a:pPr>
            <a:r>
              <a:rPr lang="pl-PL" sz="3200" dirty="0"/>
              <a:t>W przypadku niskiego poziomu wilgotności wirusy nie osiadają na powierzchniach</a:t>
            </a:r>
            <a:r>
              <a:rPr sz="3200" dirty="0"/>
              <a:t>, </a:t>
            </a:r>
            <a:r>
              <a:rPr lang="pl-PL" sz="3200" dirty="0"/>
              <a:t>lecz krążą w powietrzu, wskutek czego znacznie częściej atakują ludzki organizm </a:t>
            </a:r>
            <a:endParaRPr sz="3200" dirty="0"/>
          </a:p>
        </p:txBody>
      </p:sp>
      <p:grpSp>
        <p:nvGrpSpPr>
          <p:cNvPr id="434" name="Group 434"/>
          <p:cNvGrpSpPr/>
          <p:nvPr/>
        </p:nvGrpSpPr>
        <p:grpSpPr>
          <a:xfrm>
            <a:off x="3530482" y="5575496"/>
            <a:ext cx="2680877" cy="2680880"/>
            <a:chOff x="0" y="0"/>
            <a:chExt cx="2680876" cy="2680879"/>
          </a:xfrm>
        </p:grpSpPr>
        <p:sp>
          <p:nvSpPr>
            <p:cNvPr id="432" name="Shape 432"/>
            <p:cNvSpPr/>
            <p:nvPr/>
          </p:nvSpPr>
          <p:spPr>
            <a:xfrm>
              <a:off x="-1" y="-1"/>
              <a:ext cx="2680877" cy="2680881"/>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433" name="image34.png" descr="Image"/>
            <p:cNvPicPr>
              <a:picLocks noChangeAspect="1"/>
            </p:cNvPicPr>
            <p:nvPr/>
          </p:nvPicPr>
          <p:blipFill>
            <a:blip r:embed="rId4"/>
            <a:stretch>
              <a:fillRect/>
            </a:stretch>
          </p:blipFill>
          <p:spPr>
            <a:xfrm>
              <a:off x="538536" y="529887"/>
              <a:ext cx="1680003" cy="1722703"/>
            </a:xfrm>
            <a:prstGeom prst="rect">
              <a:avLst/>
            </a:prstGeom>
            <a:ln w="12700" cap="flat">
              <a:noFill/>
              <a:miter lim="400000"/>
            </a:ln>
            <a:effectLst/>
          </p:spPr>
        </p:pic>
      </p:grpSp>
      <p:grpSp>
        <p:nvGrpSpPr>
          <p:cNvPr id="437" name="Group 437"/>
          <p:cNvGrpSpPr/>
          <p:nvPr/>
        </p:nvGrpSpPr>
        <p:grpSpPr>
          <a:xfrm>
            <a:off x="11503216" y="5564054"/>
            <a:ext cx="2680877" cy="2680881"/>
            <a:chOff x="0" y="0"/>
            <a:chExt cx="2680876" cy="2680879"/>
          </a:xfrm>
        </p:grpSpPr>
        <p:sp>
          <p:nvSpPr>
            <p:cNvPr id="435" name="Shape 435"/>
            <p:cNvSpPr/>
            <p:nvPr/>
          </p:nvSpPr>
          <p:spPr>
            <a:xfrm>
              <a:off x="-1" y="-1"/>
              <a:ext cx="2680877" cy="2680881"/>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436" name="image35.png" descr="Image"/>
            <p:cNvPicPr>
              <a:picLocks noChangeAspect="1"/>
            </p:cNvPicPr>
            <p:nvPr/>
          </p:nvPicPr>
          <p:blipFill>
            <a:blip r:embed="rId5"/>
            <a:stretch>
              <a:fillRect/>
            </a:stretch>
          </p:blipFill>
          <p:spPr>
            <a:xfrm>
              <a:off x="689593" y="577305"/>
              <a:ext cx="1480892" cy="1577065"/>
            </a:xfrm>
            <a:prstGeom prst="rect">
              <a:avLst/>
            </a:prstGeom>
            <a:ln w="12700" cap="flat">
              <a:noFill/>
              <a:miter lim="400000"/>
            </a:ln>
            <a:effectLst/>
          </p:spPr>
        </p:pic>
      </p:grpSp>
      <p:grpSp>
        <p:nvGrpSpPr>
          <p:cNvPr id="440" name="Group 440"/>
          <p:cNvGrpSpPr/>
          <p:nvPr/>
        </p:nvGrpSpPr>
        <p:grpSpPr>
          <a:xfrm>
            <a:off x="19122410" y="5501759"/>
            <a:ext cx="2680881" cy="2680881"/>
            <a:chOff x="0" y="0"/>
            <a:chExt cx="2680879" cy="2680879"/>
          </a:xfrm>
        </p:grpSpPr>
        <p:sp>
          <p:nvSpPr>
            <p:cNvPr id="438" name="Shape 438"/>
            <p:cNvSpPr/>
            <p:nvPr/>
          </p:nvSpPr>
          <p:spPr>
            <a:xfrm>
              <a:off x="-1" y="-1"/>
              <a:ext cx="2680881" cy="2680881"/>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439" name="image36.png" descr="Image"/>
            <p:cNvPicPr>
              <a:picLocks noChangeAspect="1"/>
            </p:cNvPicPr>
            <p:nvPr/>
          </p:nvPicPr>
          <p:blipFill>
            <a:blip r:embed="rId6"/>
            <a:stretch>
              <a:fillRect/>
            </a:stretch>
          </p:blipFill>
          <p:spPr>
            <a:xfrm>
              <a:off x="418056" y="407643"/>
              <a:ext cx="1870165" cy="1870173"/>
            </a:xfrm>
            <a:prstGeom prst="rect">
              <a:avLst/>
            </a:prstGeom>
            <a:ln w="12700" cap="flat">
              <a:noFill/>
              <a:miter lim="400000"/>
            </a:ln>
            <a:effectLst/>
          </p:spPr>
        </p:pic>
      </p:gr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6" name="Group 446"/>
          <p:cNvGrpSpPr/>
          <p:nvPr/>
        </p:nvGrpSpPr>
        <p:grpSpPr>
          <a:xfrm>
            <a:off x="0" y="-932508"/>
            <a:ext cx="24384001" cy="15225417"/>
            <a:chOff x="0" y="0"/>
            <a:chExt cx="26421184" cy="15225415"/>
          </a:xfrm>
        </p:grpSpPr>
        <p:sp>
          <p:nvSpPr>
            <p:cNvPr id="444" name="Shape 444"/>
            <p:cNvSpPr/>
            <p:nvPr/>
          </p:nvSpPr>
          <p:spPr>
            <a:xfrm>
              <a:off x="23688597" y="0"/>
              <a:ext cx="2732587" cy="15225415"/>
            </a:xfrm>
            <a:prstGeom prst="rect">
              <a:avLst/>
            </a:prstGeom>
            <a:solidFill>
              <a:srgbClr val="365550"/>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445" name="image37.jpeg" descr="final.jpg"/>
            <p:cNvPicPr>
              <a:picLocks noChangeAspect="1"/>
            </p:cNvPicPr>
            <p:nvPr/>
          </p:nvPicPr>
          <p:blipFill>
            <a:blip r:embed="rId3"/>
            <a:stretch>
              <a:fillRect/>
            </a:stretch>
          </p:blipFill>
          <p:spPr>
            <a:xfrm>
              <a:off x="0" y="0"/>
              <a:ext cx="24384000" cy="15225415"/>
            </a:xfrm>
            <a:prstGeom prst="rect">
              <a:avLst/>
            </a:prstGeom>
            <a:ln w="12700" cap="flat">
              <a:noFill/>
              <a:miter lim="400000"/>
            </a:ln>
            <a:effectLst/>
          </p:spPr>
        </p:pic>
      </p:grpSp>
      <p:sp>
        <p:nvSpPr>
          <p:cNvPr id="447" name="Shape 447"/>
          <p:cNvSpPr>
            <a:spLocks noGrp="1"/>
          </p:cNvSpPr>
          <p:nvPr>
            <p:ph type="title"/>
          </p:nvPr>
        </p:nvSpPr>
        <p:spPr>
          <a:xfrm>
            <a:off x="9526886" y="6686098"/>
            <a:ext cx="13028686" cy="3929624"/>
          </a:xfrm>
          <a:prstGeom prst="rect">
            <a:avLst/>
          </a:prstGeom>
        </p:spPr>
        <p:txBody>
          <a:bodyPr>
            <a:normAutofit/>
          </a:bodyPr>
          <a:lstStyle/>
          <a:p>
            <a:pPr>
              <a:lnSpc>
                <a:spcPct val="110000"/>
              </a:lnSpc>
              <a:defRPr sz="4000" b="1">
                <a:solidFill>
                  <a:srgbClr val="FFFFFF"/>
                </a:solidFill>
              </a:defRPr>
            </a:pPr>
            <a:r>
              <a:rPr lang="pl-PL" sz="4800" dirty="0"/>
              <a:t>Kompleks naturalnych roślinnych komponentów o działaniu wzmacniającym odporność organizmu</a:t>
            </a:r>
            <a:endParaRPr sz="4800" dirty="0"/>
          </a:p>
        </p:txBody>
      </p:sp>
      <p:sp>
        <p:nvSpPr>
          <p:cNvPr id="448" name="Shape 448"/>
          <p:cNvSpPr/>
          <p:nvPr/>
        </p:nvSpPr>
        <p:spPr>
          <a:xfrm>
            <a:off x="9526886" y="3910584"/>
            <a:ext cx="15668148" cy="2165770"/>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chor="b">
            <a:spAutoFit/>
          </a:bodyPr>
          <a:lstStyle>
            <a:lvl1pPr defTabSz="2438400">
              <a:lnSpc>
                <a:spcPct val="100000"/>
              </a:lnSpc>
              <a:spcBef>
                <a:spcPts val="0"/>
              </a:spcBef>
              <a:defRPr sz="11800" b="1" spc="1854">
                <a:solidFill>
                  <a:srgbClr val="FFFFFF"/>
                </a:solidFill>
                <a:latin typeface="Arial"/>
                <a:ea typeface="Arial"/>
                <a:cs typeface="Arial"/>
                <a:sym typeface="Arial"/>
              </a:defRPr>
            </a:lvl1pPr>
          </a:lstStyle>
          <a:p>
            <a:r>
              <a:rPr dirty="0"/>
              <a:t>PHYTOVIRON</a:t>
            </a:r>
          </a:p>
        </p:txBody>
      </p:sp>
      <p:pic>
        <p:nvPicPr>
          <p:cNvPr id="10" name="image3.png" descr="Image"/>
          <p:cNvPicPr>
            <a:picLocks noChangeAspect="1"/>
          </p:cNvPicPr>
          <p:nvPr/>
        </p:nvPicPr>
        <p:blipFill>
          <a:blip r:embed="rId4">
            <a:biLevel thresh="25000"/>
          </a:blip>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p:nvPr/>
        </p:nvSpPr>
        <p:spPr>
          <a:xfrm>
            <a:off x="-95947" y="1488"/>
            <a:ext cx="24523706" cy="13716002"/>
          </a:xfrm>
          <a:prstGeom prst="rect">
            <a:avLst/>
          </a:prstGeom>
          <a:solidFill>
            <a:srgbClr val="F6F5F3"/>
          </a:solidFill>
          <a:ln w="12700">
            <a:miter lim="400000"/>
          </a:ln>
        </p:spPr>
        <p:txBody>
          <a:bodyPr lIns="50800" tIns="50800" rIns="50800" bIns="50800" anchor="ctr"/>
          <a:lstStyle/>
          <a:p>
            <a:pPr algn="ctr" defTabSz="825500">
              <a:lnSpc>
                <a:spcPct val="100000"/>
              </a:lnSpc>
              <a:spcBef>
                <a:spcPts val="0"/>
              </a:spcBef>
              <a:defRPr sz="3200">
                <a:solidFill>
                  <a:srgbClr val="DBE2D0"/>
                </a:solidFill>
                <a:latin typeface="Helvetica Neue Medium"/>
                <a:ea typeface="Helvetica Neue Medium"/>
                <a:cs typeface="Helvetica Neue Medium"/>
                <a:sym typeface="Helvetica Neue Medium"/>
              </a:defRPr>
            </a:pPr>
            <a:endParaRPr/>
          </a:p>
        </p:txBody>
      </p:sp>
      <p:pic>
        <p:nvPicPr>
          <p:cNvPr id="454" name="image3.png" descr="Image"/>
          <p:cNvPicPr>
            <a:picLocks noChangeAspect="1"/>
          </p:cNvPicPr>
          <p:nvPr/>
        </p:nvPicPr>
        <p:blipFill>
          <a:blip r:embed="rId3"/>
          <a:stretch>
            <a:fillRect/>
          </a:stretch>
        </p:blipFill>
        <p:spPr>
          <a:xfrm>
            <a:off x="1210500" y="12365704"/>
            <a:ext cx="2711569" cy="475079"/>
          </a:xfrm>
          <a:prstGeom prst="rect">
            <a:avLst/>
          </a:prstGeom>
          <a:ln w="12700">
            <a:miter lim="400000"/>
          </a:ln>
        </p:spPr>
      </p:pic>
      <p:sp>
        <p:nvSpPr>
          <p:cNvPr id="455" name="Shape 455"/>
          <p:cNvSpPr>
            <a:spLocks noGrp="1"/>
          </p:cNvSpPr>
          <p:nvPr>
            <p:ph type="ctrTitle"/>
          </p:nvPr>
        </p:nvSpPr>
        <p:spPr>
          <a:xfrm>
            <a:off x="872443" y="647652"/>
            <a:ext cx="19431002" cy="3695705"/>
          </a:xfrm>
          <a:prstGeom prst="rect">
            <a:avLst/>
          </a:prstGeom>
        </p:spPr>
        <p:txBody>
          <a:bodyPr lIns="243798" tIns="243798" rIns="243798" bIns="243798" anchor="t">
            <a:normAutofit/>
          </a:bodyPr>
          <a:lstStyle/>
          <a:p>
            <a:pPr defTabSz="2438400">
              <a:lnSpc>
                <a:spcPct val="90000"/>
              </a:lnSpc>
              <a:defRPr sz="10000" spc="0">
                <a:solidFill>
                  <a:srgbClr val="3D5751"/>
                </a:solidFill>
                <a:latin typeface="Arial"/>
                <a:ea typeface="Arial"/>
                <a:cs typeface="Arial"/>
                <a:sym typeface="Arial"/>
              </a:defRPr>
            </a:pPr>
            <a:r>
              <a:rPr lang="pl-PL" dirty="0" err="1"/>
              <a:t>Phytoviron</a:t>
            </a:r>
            <a:r>
              <a:rPr lang="pl-PL" dirty="0"/>
              <a:t> aktywuje</a:t>
            </a:r>
            <a:endParaRPr sz="12000" dirty="0"/>
          </a:p>
          <a:p>
            <a:pPr defTabSz="2438400">
              <a:lnSpc>
                <a:spcPct val="90000"/>
              </a:lnSpc>
              <a:defRPr sz="8000" spc="0">
                <a:solidFill>
                  <a:srgbClr val="3D5751"/>
                </a:solidFill>
                <a:latin typeface="Arial"/>
                <a:ea typeface="Arial"/>
                <a:cs typeface="Arial"/>
                <a:sym typeface="Arial"/>
              </a:defRPr>
            </a:pPr>
            <a:r>
              <a:rPr lang="pl-PL" dirty="0"/>
              <a:t>kluczowe systemy obrony organizmu</a:t>
            </a:r>
            <a:endParaRPr dirty="0"/>
          </a:p>
        </p:txBody>
      </p:sp>
      <p:sp>
        <p:nvSpPr>
          <p:cNvPr id="458" name="Shape 458"/>
          <p:cNvSpPr/>
          <p:nvPr/>
        </p:nvSpPr>
        <p:spPr>
          <a:xfrm>
            <a:off x="2078656" y="9698359"/>
            <a:ext cx="5867404" cy="164982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lnSpcReduction="10000"/>
          </a:bodyPr>
          <a:lstStyle>
            <a:lvl1pPr defTabSz="2438400">
              <a:lnSpc>
                <a:spcPct val="99000"/>
              </a:lnSpc>
              <a:spcBef>
                <a:spcPts val="0"/>
              </a:spcBef>
              <a:defRPr sz="2700" b="1">
                <a:solidFill>
                  <a:srgbClr val="5B5A58"/>
                </a:solidFill>
                <a:latin typeface="Arial"/>
                <a:ea typeface="Arial"/>
                <a:cs typeface="Arial"/>
                <a:sym typeface="Arial"/>
              </a:defRPr>
            </a:lvl1pPr>
          </a:lstStyle>
          <a:p>
            <a:r>
              <a:rPr lang="pl-PL" dirty="0"/>
              <a:t>Przyspiesza regenerację skóry, tym samym wzmacniając jej działanie jako bariery obronnej. </a:t>
            </a:r>
          </a:p>
        </p:txBody>
      </p:sp>
      <p:sp>
        <p:nvSpPr>
          <p:cNvPr id="459" name="Shape 459"/>
          <p:cNvSpPr/>
          <p:nvPr/>
        </p:nvSpPr>
        <p:spPr>
          <a:xfrm>
            <a:off x="17217998" y="9700440"/>
            <a:ext cx="6328836" cy="1259954"/>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p>
            <a:pPr defTabSz="2438400">
              <a:lnSpc>
                <a:spcPct val="99000"/>
              </a:lnSpc>
              <a:spcBef>
                <a:spcPts val="0"/>
              </a:spcBef>
              <a:defRPr sz="2700" b="1">
                <a:solidFill>
                  <a:srgbClr val="5B5A58"/>
                </a:solidFill>
                <a:latin typeface="Arial"/>
                <a:ea typeface="Arial"/>
                <a:cs typeface="Arial"/>
                <a:sym typeface="Arial"/>
              </a:defRPr>
            </a:pPr>
            <a:r>
              <a:rPr lang="pl-PL" dirty="0"/>
              <a:t>Aktywuje syntezę przeciwciał. </a:t>
            </a:r>
          </a:p>
        </p:txBody>
      </p:sp>
      <p:pic>
        <p:nvPicPr>
          <p:cNvPr id="460" name="image38.png" descr="shutterstock_788779933 [преобразованный]-07.png"/>
          <p:cNvPicPr>
            <a:picLocks noChangeAspect="1"/>
          </p:cNvPicPr>
          <p:nvPr/>
        </p:nvPicPr>
        <p:blipFill>
          <a:blip r:embed="rId4">
            <a:alphaModFix amt="30000"/>
          </a:blip>
          <a:stretch>
            <a:fillRect/>
          </a:stretch>
        </p:blipFill>
        <p:spPr>
          <a:xfrm>
            <a:off x="-3891973" y="8831447"/>
            <a:ext cx="6223002" cy="8996890"/>
          </a:xfrm>
          <a:prstGeom prst="rect">
            <a:avLst/>
          </a:prstGeom>
          <a:ln w="12700">
            <a:miter lim="400000"/>
          </a:ln>
        </p:spPr>
      </p:pic>
      <p:pic>
        <p:nvPicPr>
          <p:cNvPr id="461" name="image39.png" descr="shutterstock_788779933 [преобразованный]-10.png"/>
          <p:cNvPicPr>
            <a:picLocks noChangeAspect="1"/>
          </p:cNvPicPr>
          <p:nvPr/>
        </p:nvPicPr>
        <p:blipFill>
          <a:blip r:embed="rId5">
            <a:alphaModFix amt="30000"/>
          </a:blip>
          <a:stretch>
            <a:fillRect/>
          </a:stretch>
        </p:blipFill>
        <p:spPr>
          <a:xfrm rot="14256000">
            <a:off x="20751635" y="-2306617"/>
            <a:ext cx="6502402" cy="7722987"/>
          </a:xfrm>
          <a:prstGeom prst="rect">
            <a:avLst/>
          </a:prstGeom>
          <a:ln w="12700">
            <a:miter lim="400000"/>
          </a:ln>
        </p:spPr>
      </p:pic>
      <p:sp>
        <p:nvSpPr>
          <p:cNvPr id="463" name="Shape 463"/>
          <p:cNvSpPr/>
          <p:nvPr/>
        </p:nvSpPr>
        <p:spPr>
          <a:xfrm>
            <a:off x="9203827" y="9639134"/>
            <a:ext cx="7784964" cy="164982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lnSpcReduction="10000"/>
          </a:bodyPr>
          <a:lstStyle/>
          <a:p>
            <a:pPr defTabSz="2438400">
              <a:lnSpc>
                <a:spcPct val="99000"/>
              </a:lnSpc>
              <a:spcBef>
                <a:spcPts val="0"/>
              </a:spcBef>
              <a:defRPr sz="2700" b="1">
                <a:solidFill>
                  <a:srgbClr val="5B5A58"/>
                </a:solidFill>
                <a:latin typeface="Arial"/>
                <a:ea typeface="Arial"/>
                <a:cs typeface="Arial"/>
                <a:sym typeface="Arial"/>
              </a:defRPr>
            </a:pPr>
            <a:r>
              <a:rPr lang="pl-PL" dirty="0"/>
              <a:t>Zapobiega przenikaniu patogenów do organizmu i wspomaga produkcję interferonów. </a:t>
            </a:r>
          </a:p>
        </p:txBody>
      </p:sp>
      <p:sp>
        <p:nvSpPr>
          <p:cNvPr id="16" name="Shape 456">
            <a:extLst>
              <a:ext uri="{FF2B5EF4-FFF2-40B4-BE49-F238E27FC236}">
                <a16:creationId xmlns:a16="http://schemas.microsoft.com/office/drawing/2014/main" id="{0DA88D91-4981-D740-B578-9A09429AF194}"/>
              </a:ext>
            </a:extLst>
          </p:cNvPr>
          <p:cNvSpPr/>
          <p:nvPr/>
        </p:nvSpPr>
        <p:spPr>
          <a:xfrm>
            <a:off x="990438" y="4286228"/>
            <a:ext cx="5689605" cy="685029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lvl1pPr defTabSz="2438400">
              <a:lnSpc>
                <a:spcPct val="80000"/>
              </a:lnSpc>
              <a:spcBef>
                <a:spcPts val="0"/>
              </a:spcBef>
              <a:defRPr sz="50000">
                <a:solidFill>
                  <a:srgbClr val="EDDCCE">
                    <a:alpha val="50000"/>
                  </a:srgbClr>
                </a:solidFill>
                <a:latin typeface="Gilroy Extrabold"/>
                <a:ea typeface="Gilroy Extrabold"/>
                <a:cs typeface="Gilroy Extrabold"/>
                <a:sym typeface="Gilroy Extrabold"/>
              </a:defRPr>
            </a:lvl1pPr>
          </a:lstStyle>
          <a:p>
            <a:r>
              <a:rPr dirty="0">
                <a:latin typeface="Arial Black" panose="020B0A04020102020204" pitchFamily="34" charset="0"/>
              </a:rPr>
              <a:t>1</a:t>
            </a:r>
          </a:p>
        </p:txBody>
      </p:sp>
      <p:sp>
        <p:nvSpPr>
          <p:cNvPr id="17" name="Shape 462">
            <a:extLst>
              <a:ext uri="{FF2B5EF4-FFF2-40B4-BE49-F238E27FC236}">
                <a16:creationId xmlns:a16="http://schemas.microsoft.com/office/drawing/2014/main" id="{6735485A-BD62-F345-B470-F5941963DF11}"/>
              </a:ext>
            </a:extLst>
          </p:cNvPr>
          <p:cNvSpPr/>
          <p:nvPr/>
        </p:nvSpPr>
        <p:spPr>
          <a:xfrm>
            <a:off x="8837703" y="4201362"/>
            <a:ext cx="6362703" cy="685029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lvl1pPr defTabSz="2438400">
              <a:lnSpc>
                <a:spcPct val="80000"/>
              </a:lnSpc>
              <a:spcBef>
                <a:spcPts val="0"/>
              </a:spcBef>
              <a:defRPr sz="50000">
                <a:solidFill>
                  <a:srgbClr val="EDDCCE">
                    <a:alpha val="50000"/>
                  </a:srgbClr>
                </a:solidFill>
                <a:latin typeface="Gilroy Extrabold"/>
                <a:ea typeface="Gilroy Extrabold"/>
                <a:cs typeface="Gilroy Extrabold"/>
                <a:sym typeface="Gilroy Extrabold"/>
              </a:defRPr>
            </a:lvl1pPr>
          </a:lstStyle>
          <a:p>
            <a:r>
              <a:rPr dirty="0">
                <a:latin typeface="Arial Black" panose="020B0A04020102020204" pitchFamily="34" charset="0"/>
              </a:rPr>
              <a:t>2</a:t>
            </a:r>
          </a:p>
        </p:txBody>
      </p:sp>
      <p:sp>
        <p:nvSpPr>
          <p:cNvPr id="19" name="Shape 457">
            <a:extLst>
              <a:ext uri="{FF2B5EF4-FFF2-40B4-BE49-F238E27FC236}">
                <a16:creationId xmlns:a16="http://schemas.microsoft.com/office/drawing/2014/main" id="{013B1DA5-A9CF-8849-800B-D62AF83A3224}"/>
              </a:ext>
            </a:extLst>
          </p:cNvPr>
          <p:cNvSpPr/>
          <p:nvPr/>
        </p:nvSpPr>
        <p:spPr>
          <a:xfrm>
            <a:off x="16808179" y="4438669"/>
            <a:ext cx="4343403" cy="685029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fontScale="40000" lnSpcReduction="20000"/>
          </a:bodyPr>
          <a:lstStyle>
            <a:lvl1pPr defTabSz="2438400">
              <a:lnSpc>
                <a:spcPct val="80000"/>
              </a:lnSpc>
              <a:spcBef>
                <a:spcPts val="0"/>
              </a:spcBef>
              <a:defRPr sz="50000">
                <a:solidFill>
                  <a:srgbClr val="EDDCCE">
                    <a:alpha val="50000"/>
                  </a:srgbClr>
                </a:solidFill>
                <a:latin typeface="Gilroy Extrabold"/>
                <a:ea typeface="Gilroy Extrabold"/>
                <a:cs typeface="Gilroy Extrabold"/>
                <a:sym typeface="Gilroy Extrabold"/>
              </a:defRPr>
            </a:lvl1pPr>
          </a:lstStyle>
          <a:p>
            <a:r>
              <a:rPr lang="pl-PL" dirty="0">
                <a:latin typeface="Arial Black" panose="020B0A04020102020204" pitchFamily="34" charset="0"/>
              </a:rPr>
              <a:t>Aktyw</a:t>
            </a:r>
            <a:endParaRPr dirty="0">
              <a:latin typeface="Arial Black" panose="020B0A04020102020204" pitchFamily="34" charset="0"/>
            </a:endParaRPr>
          </a:p>
        </p:txBody>
      </p:sp>
      <p:pic>
        <p:nvPicPr>
          <p:cNvPr id="465" name="image41.png" descr="Image"/>
          <p:cNvPicPr>
            <a:picLocks noChangeAspect="1"/>
          </p:cNvPicPr>
          <p:nvPr/>
        </p:nvPicPr>
        <p:blipFill>
          <a:blip r:embed="rId6">
            <a:alphaModFix amt="46177"/>
          </a:blip>
          <a:stretch>
            <a:fillRect/>
          </a:stretch>
        </p:blipFill>
        <p:spPr>
          <a:xfrm>
            <a:off x="3537734" y="6133530"/>
            <a:ext cx="3282373" cy="3220561"/>
          </a:xfrm>
          <a:prstGeom prst="rect">
            <a:avLst/>
          </a:prstGeom>
          <a:ln w="12700">
            <a:miter lim="400000"/>
          </a:ln>
        </p:spPr>
      </p:pic>
      <p:pic>
        <p:nvPicPr>
          <p:cNvPr id="464" name="image40.png" descr="Image"/>
          <p:cNvPicPr>
            <a:picLocks noChangeAspect="1"/>
          </p:cNvPicPr>
          <p:nvPr/>
        </p:nvPicPr>
        <p:blipFill>
          <a:blip r:embed="rId7">
            <a:alphaModFix amt="42160"/>
          </a:blip>
          <a:stretch>
            <a:fillRect/>
          </a:stretch>
        </p:blipFill>
        <p:spPr>
          <a:xfrm>
            <a:off x="11711554" y="6072811"/>
            <a:ext cx="2799206" cy="3341999"/>
          </a:xfrm>
          <a:prstGeom prst="rect">
            <a:avLst/>
          </a:prstGeom>
          <a:ln w="12700">
            <a:miter lim="400000"/>
          </a:ln>
        </p:spPr>
      </p:pic>
      <p:pic>
        <p:nvPicPr>
          <p:cNvPr id="466" name="image42.png" descr="Image"/>
          <p:cNvPicPr>
            <a:picLocks noChangeAspect="1"/>
          </p:cNvPicPr>
          <p:nvPr/>
        </p:nvPicPr>
        <p:blipFill>
          <a:blip r:embed="rId8">
            <a:alphaModFix amt="44647"/>
          </a:blip>
          <a:stretch>
            <a:fillRect/>
          </a:stretch>
        </p:blipFill>
        <p:spPr>
          <a:xfrm>
            <a:off x="19723253" y="6743732"/>
            <a:ext cx="2799205" cy="2799205"/>
          </a:xfrm>
          <a:prstGeom prst="rect">
            <a:avLst/>
          </a:prstGeom>
          <a:ln w="12700">
            <a:miter lim="400000"/>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image43.jpeg" descr="back2.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471" name="Shape 471"/>
          <p:cNvSpPr/>
          <p:nvPr/>
        </p:nvSpPr>
        <p:spPr>
          <a:xfrm>
            <a:off x="1407278" y="1596088"/>
            <a:ext cx="21102720" cy="168459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lvl1pPr defTabSz="2438400">
              <a:spcBef>
                <a:spcPts val="0"/>
              </a:spcBef>
              <a:defRPr sz="8400" b="1">
                <a:solidFill>
                  <a:srgbClr val="FFFFFF"/>
                </a:solidFill>
                <a:latin typeface="Arial"/>
                <a:ea typeface="Arial"/>
                <a:cs typeface="Arial"/>
                <a:sym typeface="Arial"/>
              </a:defRPr>
            </a:lvl1pPr>
          </a:lstStyle>
          <a:p>
            <a:r>
              <a:rPr lang="pl-PL" sz="8000" dirty="0"/>
              <a:t>Phytoviron</a:t>
            </a:r>
            <a:r>
              <a:rPr sz="8000" dirty="0"/>
              <a:t> </a:t>
            </a:r>
            <a:endParaRPr lang="pl-PL" sz="8000" dirty="0"/>
          </a:p>
          <a:p>
            <a:r>
              <a:rPr lang="pl-PL" sz="8000" dirty="0"/>
              <a:t>Aktywator odporności</a:t>
            </a:r>
            <a:endParaRPr sz="8000" dirty="0"/>
          </a:p>
        </p:txBody>
      </p:sp>
      <p:sp>
        <p:nvSpPr>
          <p:cNvPr id="473" name="Shape 473"/>
          <p:cNvSpPr/>
          <p:nvPr/>
        </p:nvSpPr>
        <p:spPr>
          <a:xfrm>
            <a:off x="812918" y="5532310"/>
            <a:ext cx="13406002" cy="628325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p>
            <a:pPr marL="774700" indent="-660400" defTabSz="2438400">
              <a:spcBef>
                <a:spcPts val="0"/>
              </a:spcBef>
              <a:buClr>
                <a:srgbClr val="FFFFFF"/>
              </a:buClr>
              <a:buSzPts val="3800"/>
              <a:buFont typeface="Arial"/>
              <a:buChar char="●"/>
              <a:defRPr sz="3800">
                <a:solidFill>
                  <a:srgbClr val="FFFFFF"/>
                </a:solidFill>
                <a:latin typeface="Arial"/>
                <a:ea typeface="Arial"/>
                <a:cs typeface="Arial"/>
                <a:sym typeface="Arial"/>
              </a:defRPr>
            </a:pPr>
            <a:r>
              <a:rPr lang="pl-PL" dirty="0"/>
              <a:t>Aktywuje mechanizm obronny organizmu;</a:t>
            </a:r>
            <a:endParaRPr dirty="0"/>
          </a:p>
          <a:p>
            <a:pPr marL="774700" indent="-660400" defTabSz="2438400">
              <a:spcBef>
                <a:spcPts val="2600"/>
              </a:spcBef>
              <a:buClr>
                <a:srgbClr val="FFFFFF"/>
              </a:buClr>
              <a:buSzPts val="3800"/>
              <a:buFont typeface="Arial"/>
              <a:buChar char="●"/>
              <a:defRPr sz="3800">
                <a:solidFill>
                  <a:srgbClr val="FFFFFF"/>
                </a:solidFill>
                <a:latin typeface="Arial"/>
                <a:ea typeface="Arial"/>
                <a:cs typeface="Arial"/>
                <a:sym typeface="Arial"/>
              </a:defRPr>
            </a:pPr>
            <a:r>
              <a:rPr lang="pl-PL" dirty="0"/>
              <a:t>Wspomaga wzmocnienie odporności nieswoistej (wrodzonej) oraz swoistej (nabytej);</a:t>
            </a:r>
          </a:p>
          <a:p>
            <a:pPr marL="774700" indent="-660400" defTabSz="2438400">
              <a:spcBef>
                <a:spcPts val="2600"/>
              </a:spcBef>
              <a:buClr>
                <a:srgbClr val="FFFFFF"/>
              </a:buClr>
              <a:buSzPts val="3800"/>
              <a:buFont typeface="Arial"/>
              <a:buChar char="●"/>
              <a:defRPr sz="3800">
                <a:solidFill>
                  <a:srgbClr val="FFFFFF"/>
                </a:solidFill>
                <a:latin typeface="Arial"/>
                <a:ea typeface="Arial"/>
                <a:cs typeface="Arial"/>
                <a:sym typeface="Arial"/>
              </a:defRPr>
            </a:pPr>
            <a:r>
              <a:rPr lang="pl-PL" dirty="0"/>
              <a:t>Zwiększa zdolność adaptacyjną organizmu;</a:t>
            </a:r>
          </a:p>
          <a:p>
            <a:pPr marL="774700" indent="-660400" defTabSz="2438400">
              <a:spcBef>
                <a:spcPts val="2600"/>
              </a:spcBef>
              <a:buClr>
                <a:srgbClr val="FFFFFF"/>
              </a:buClr>
              <a:buSzPts val="3800"/>
              <a:buFont typeface="Arial"/>
              <a:buChar char="●"/>
              <a:defRPr sz="3800">
                <a:solidFill>
                  <a:srgbClr val="FFFFFF"/>
                </a:solidFill>
                <a:latin typeface="Arial"/>
                <a:ea typeface="Arial"/>
                <a:cs typeface="Arial"/>
                <a:sym typeface="Arial"/>
              </a:defRPr>
            </a:pPr>
            <a:r>
              <a:rPr lang="pl-PL" dirty="0"/>
              <a:t>Przyspiesza proces powrotu do zdrowia.</a:t>
            </a:r>
            <a:endParaRPr dirty="0"/>
          </a:p>
        </p:txBody>
      </p:sp>
      <p:pic>
        <p:nvPicPr>
          <p:cNvPr id="6" name="image3.png" descr="Image"/>
          <p:cNvPicPr>
            <a:picLocks noChangeAspect="1"/>
          </p:cNvPicPr>
          <p:nvPr/>
        </p:nvPicPr>
        <p:blipFill>
          <a:blip r:embed="rId4">
            <a:biLevel thresh="25000"/>
          </a:blip>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p:nvPr/>
        </p:nvSpPr>
        <p:spPr>
          <a:xfrm>
            <a:off x="-25400" y="-50800"/>
            <a:ext cx="24434800" cy="13817600"/>
          </a:xfrm>
          <a:prstGeom prst="rect">
            <a:avLst/>
          </a:prstGeom>
          <a:solidFill>
            <a:srgbClr val="F6F5F3"/>
          </a:solidFill>
          <a:ln w="12700">
            <a:miter lim="400000"/>
          </a:ln>
        </p:spPr>
        <p:txBody>
          <a:bodyPr lIns="50800" tIns="50800" rIns="50800" bIns="50800" anchor="ctr"/>
          <a:lstStyle/>
          <a:p>
            <a:pPr algn="ctr" defTabSz="825500">
              <a:lnSpc>
                <a:spcPct val="100000"/>
              </a:lnSpc>
              <a:spcBef>
                <a:spcPts val="0"/>
              </a:spcBef>
              <a:defRPr sz="3200">
                <a:solidFill>
                  <a:srgbClr val="DBE2D0"/>
                </a:solidFill>
                <a:latin typeface="Helvetica Neue Medium"/>
                <a:ea typeface="Helvetica Neue Medium"/>
                <a:cs typeface="Helvetica Neue Medium"/>
                <a:sym typeface="Helvetica Neue Medium"/>
              </a:defRPr>
            </a:pPr>
            <a:endParaRPr/>
          </a:p>
        </p:txBody>
      </p:sp>
      <p:sp>
        <p:nvSpPr>
          <p:cNvPr id="478" name="Shape 478"/>
          <p:cNvSpPr/>
          <p:nvPr/>
        </p:nvSpPr>
        <p:spPr>
          <a:xfrm>
            <a:off x="-25400" y="-73053"/>
            <a:ext cx="12941962" cy="11184171"/>
          </a:xfrm>
          <a:prstGeom prst="rect">
            <a:avLst/>
          </a:prstGeom>
          <a:solidFill>
            <a:srgbClr val="EDDBCE"/>
          </a:solidFill>
          <a:ln w="12700">
            <a:miter lim="400000"/>
          </a:ln>
        </p:spPr>
        <p:txBody>
          <a:bodyPr lIns="50800" tIns="50800" rIns="50800" bIns="50800" anchor="ctr"/>
          <a:lstStyle/>
          <a:p>
            <a:pPr algn="ctr" defTabSz="825500">
              <a:lnSpc>
                <a:spcPct val="100000"/>
              </a:lnSpc>
              <a:spcBef>
                <a:spcPts val="0"/>
              </a:spcBef>
              <a:defRPr sz="3200">
                <a:solidFill>
                  <a:srgbClr val="89A79B"/>
                </a:solidFill>
                <a:latin typeface="Helvetica Neue Medium"/>
                <a:ea typeface="Helvetica Neue Medium"/>
                <a:cs typeface="Helvetica Neue Medium"/>
                <a:sym typeface="Helvetica Neue Medium"/>
              </a:defRPr>
            </a:pPr>
            <a:endParaRPr/>
          </a:p>
        </p:txBody>
      </p:sp>
      <p:sp>
        <p:nvSpPr>
          <p:cNvPr id="479" name="Shape 479"/>
          <p:cNvSpPr>
            <a:spLocks noGrp="1"/>
          </p:cNvSpPr>
          <p:nvPr>
            <p:ph type="title"/>
          </p:nvPr>
        </p:nvSpPr>
        <p:spPr>
          <a:xfrm>
            <a:off x="11135130" y="4017021"/>
            <a:ext cx="12941965" cy="3669013"/>
          </a:xfrm>
          <a:prstGeom prst="rect">
            <a:avLst/>
          </a:prstGeom>
        </p:spPr>
        <p:txBody>
          <a:bodyPr>
            <a:normAutofit/>
          </a:bodyPr>
          <a:lstStyle/>
          <a:p>
            <a:pPr>
              <a:defRPr sz="9000" b="1">
                <a:solidFill>
                  <a:srgbClr val="3D5751"/>
                </a:solidFill>
              </a:defRPr>
            </a:pPr>
            <a:r>
              <a:rPr lang="pl-PL" dirty="0"/>
              <a:t>Produkt</a:t>
            </a:r>
            <a:endParaRPr dirty="0"/>
          </a:p>
          <a:p>
            <a:pPr>
              <a:defRPr sz="9000" b="1">
                <a:solidFill>
                  <a:srgbClr val="3D5751"/>
                </a:solidFill>
              </a:defRPr>
            </a:pPr>
            <a:r>
              <a:rPr lang="pl-PL" dirty="0"/>
              <a:t>doktora </a:t>
            </a:r>
            <a:r>
              <a:rPr lang="pl-PL" dirty="0" err="1"/>
              <a:t>Duseka</a:t>
            </a:r>
            <a:r>
              <a:rPr dirty="0"/>
              <a:t> </a:t>
            </a:r>
          </a:p>
        </p:txBody>
      </p:sp>
      <p:pic>
        <p:nvPicPr>
          <p:cNvPr id="480" name="image3.png" descr="Image"/>
          <p:cNvPicPr>
            <a:picLocks noChangeAspect="1"/>
          </p:cNvPicPr>
          <p:nvPr/>
        </p:nvPicPr>
        <p:blipFill>
          <a:blip r:embed="rId3"/>
          <a:stretch>
            <a:fillRect/>
          </a:stretch>
        </p:blipFill>
        <p:spPr>
          <a:xfrm>
            <a:off x="1210500" y="12365704"/>
            <a:ext cx="2711569" cy="475079"/>
          </a:xfrm>
          <a:prstGeom prst="rect">
            <a:avLst/>
          </a:prstGeom>
          <a:ln w="12700">
            <a:miter lim="400000"/>
          </a:ln>
        </p:spPr>
      </p:pic>
      <p:pic>
        <p:nvPicPr>
          <p:cNvPr id="481" name="image44.jpeg" descr="C0141.MP4.06_18_14_20.Still001.jpg"/>
          <p:cNvPicPr>
            <a:picLocks noChangeAspect="1"/>
          </p:cNvPicPr>
          <p:nvPr/>
        </p:nvPicPr>
        <p:blipFill>
          <a:blip r:embed="rId4"/>
          <a:srcRect l="32115" r="8845"/>
          <a:stretch>
            <a:fillRect/>
          </a:stretch>
        </p:blipFill>
        <p:spPr>
          <a:xfrm>
            <a:off x="1210381" y="2858192"/>
            <a:ext cx="9266918" cy="8829198"/>
          </a:xfrm>
          <a:prstGeom prst="rect">
            <a:avLst/>
          </a:prstGeom>
          <a:ln w="12700">
            <a:miter lim="400000"/>
          </a:ln>
        </p:spPr>
      </p:pic>
      <p:pic>
        <p:nvPicPr>
          <p:cNvPr id="482" name="image45.png" descr="Image"/>
          <p:cNvPicPr>
            <a:picLocks noChangeAspect="1"/>
          </p:cNvPicPr>
          <p:nvPr/>
        </p:nvPicPr>
        <p:blipFill>
          <a:blip r:embed="rId5">
            <a:alphaModFix amt="10323"/>
          </a:blip>
          <a:stretch>
            <a:fillRect/>
          </a:stretch>
        </p:blipFill>
        <p:spPr>
          <a:xfrm rot="20910798" flipH="1">
            <a:off x="16753732" y="251440"/>
            <a:ext cx="7854452" cy="18794312"/>
          </a:xfrm>
          <a:prstGeom prst="rect">
            <a:avLst/>
          </a:prstGeom>
          <a:ln w="12700">
            <a:miter lim="400000"/>
          </a:ln>
        </p:spPr>
      </p:pic>
      <p:sp>
        <p:nvSpPr>
          <p:cNvPr id="483" name="Shape 483"/>
          <p:cNvSpPr>
            <a:spLocks noGrp="1"/>
          </p:cNvSpPr>
          <p:nvPr>
            <p:ph type="body" sz="quarter" idx="1"/>
          </p:nvPr>
        </p:nvSpPr>
        <p:spPr>
          <a:xfrm>
            <a:off x="11153486" y="7472633"/>
            <a:ext cx="12268204" cy="5162683"/>
          </a:xfrm>
          <a:prstGeom prst="rect">
            <a:avLst/>
          </a:prstGeom>
        </p:spPr>
        <p:txBody>
          <a:bodyPr/>
          <a:lstStyle/>
          <a:p>
            <a:pPr marL="0" indent="0">
              <a:lnSpc>
                <a:spcPct val="110000"/>
              </a:lnSpc>
              <a:spcBef>
                <a:spcPts val="100"/>
              </a:spcBef>
              <a:buSzTx/>
              <a:buNone/>
              <a:defRPr sz="3000" b="1" spc="100"/>
            </a:pPr>
            <a:r>
              <a:rPr lang="pl-PL" dirty="0"/>
              <a:t>Niels </a:t>
            </a:r>
            <a:r>
              <a:rPr lang="pl-PL" dirty="0" err="1"/>
              <a:t>Dusek</a:t>
            </a:r>
            <a:r>
              <a:rPr lang="pl-PL" dirty="0"/>
              <a:t> - twórca legendarnego </a:t>
            </a:r>
          </a:p>
          <a:p>
            <a:pPr marL="0" indent="0">
              <a:lnSpc>
                <a:spcPct val="110000"/>
              </a:lnSpc>
              <a:spcBef>
                <a:spcPts val="100"/>
              </a:spcBef>
              <a:buSzTx/>
              <a:buNone/>
              <a:defRPr sz="3000" b="1" spc="100"/>
            </a:pPr>
            <a:r>
              <a:rPr lang="pl-PL" dirty="0"/>
              <a:t>suplementu diety - B-Luron.</a:t>
            </a:r>
          </a:p>
          <a:p>
            <a:pPr marL="0" indent="0">
              <a:lnSpc>
                <a:spcPct val="110000"/>
              </a:lnSpc>
              <a:spcBef>
                <a:spcPts val="100"/>
              </a:spcBef>
              <a:buSzTx/>
              <a:buNone/>
              <a:defRPr sz="3000" b="1" spc="100"/>
            </a:pPr>
            <a:endParaRPr lang="pl-PL" dirty="0"/>
          </a:p>
          <a:p>
            <a:pPr marL="0" indent="0">
              <a:lnSpc>
                <a:spcPct val="110000"/>
              </a:lnSpc>
              <a:spcBef>
                <a:spcPts val="100"/>
              </a:spcBef>
              <a:buSzTx/>
              <a:buNone/>
              <a:defRPr sz="3000" b="1" spc="100"/>
            </a:pPr>
            <a:r>
              <a:rPr lang="pl-PL" dirty="0"/>
              <a:t>Opracowanie skutecznej formuły </a:t>
            </a:r>
          </a:p>
          <a:p>
            <a:pPr marL="0" indent="0">
              <a:lnSpc>
                <a:spcPct val="110000"/>
              </a:lnSpc>
              <a:spcBef>
                <a:spcPts val="100"/>
              </a:spcBef>
              <a:buSzTx/>
              <a:buNone/>
              <a:defRPr sz="3000" b="1" spc="100"/>
            </a:pPr>
            <a:r>
              <a:rPr lang="pl-PL" dirty="0"/>
              <a:t>wzmacniającej odporność zajęło mu 15 lat.</a:t>
            </a:r>
            <a:endParaRPr dirty="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69853" y="-1"/>
            <a:ext cx="24523706" cy="13716002"/>
          </a:xfrm>
          <a:prstGeom prst="rect">
            <a:avLst/>
          </a:prstGeom>
          <a:solidFill>
            <a:srgbClr val="F6F5F3"/>
          </a:solidFill>
          <a:ln w="12700">
            <a:miter lim="400000"/>
          </a:ln>
        </p:spPr>
        <p:txBody>
          <a:bodyPr lIns="50800" tIns="50800" rIns="50800" bIns="50800" anchor="ctr"/>
          <a:lstStyle/>
          <a:p>
            <a:pPr algn="ctr" defTabSz="825500">
              <a:lnSpc>
                <a:spcPct val="100000"/>
              </a:lnSpc>
              <a:spcBef>
                <a:spcPts val="0"/>
              </a:spcBef>
              <a:defRPr sz="3200">
                <a:solidFill>
                  <a:srgbClr val="DBE2D0"/>
                </a:solidFill>
                <a:latin typeface="Helvetica Neue Medium"/>
                <a:ea typeface="Helvetica Neue Medium"/>
                <a:cs typeface="Helvetica Neue Medium"/>
                <a:sym typeface="Helvetica Neue Medium"/>
              </a:defRPr>
            </a:pPr>
            <a:endParaRPr/>
          </a:p>
        </p:txBody>
      </p:sp>
      <p:sp>
        <p:nvSpPr>
          <p:cNvPr id="185" name="Shape 185"/>
          <p:cNvSpPr>
            <a:spLocks noGrp="1"/>
          </p:cNvSpPr>
          <p:nvPr>
            <p:ph type="body" sz="quarter" idx="1"/>
          </p:nvPr>
        </p:nvSpPr>
        <p:spPr>
          <a:xfrm>
            <a:off x="993486" y="4235493"/>
            <a:ext cx="9502065" cy="6404798"/>
          </a:xfrm>
          <a:prstGeom prst="rect">
            <a:avLst/>
          </a:prstGeom>
        </p:spPr>
        <p:txBody>
          <a:bodyPr>
            <a:noAutofit/>
          </a:bodyPr>
          <a:lstStyle/>
          <a:p>
            <a:pPr marL="0" indent="0" defTabSz="2316477">
              <a:lnSpc>
                <a:spcPct val="100000"/>
              </a:lnSpc>
              <a:buSzTx/>
              <a:buNone/>
              <a:defRPr sz="3800"/>
            </a:pPr>
            <a:r>
              <a:rPr lang="pl-PL" sz="3600" dirty="0"/>
              <a:t>Nieustannie mamy styczność z ogromną ilością różnego rodzaju mikroorganizmów, które są obecne praktycznie wszędzie</a:t>
            </a:r>
            <a:r>
              <a:rPr sz="3600" dirty="0"/>
              <a:t>: </a:t>
            </a:r>
          </a:p>
          <a:p>
            <a:pPr marL="0" indent="0" defTabSz="2316477">
              <a:lnSpc>
                <a:spcPct val="100000"/>
              </a:lnSpc>
              <a:buSzTx/>
              <a:buNone/>
              <a:defRPr sz="3800"/>
            </a:pPr>
            <a:r>
              <a:rPr lang="pl-PL" sz="3600" dirty="0"/>
              <a:t>w powietrzu</a:t>
            </a:r>
            <a:r>
              <a:rPr sz="3600" dirty="0"/>
              <a:t>, </a:t>
            </a:r>
            <a:r>
              <a:rPr lang="pl-PL" sz="3600" dirty="0"/>
              <a:t>w glebie</a:t>
            </a:r>
            <a:r>
              <a:rPr sz="3600" dirty="0"/>
              <a:t>, </a:t>
            </a:r>
            <a:r>
              <a:rPr lang="pl-PL" sz="3600" dirty="0"/>
              <a:t>w wodzie</a:t>
            </a:r>
            <a:r>
              <a:rPr sz="3600" dirty="0"/>
              <a:t>, </a:t>
            </a:r>
            <a:endParaRPr lang="pl-PL" sz="3600" dirty="0"/>
          </a:p>
          <a:p>
            <a:pPr marL="0" indent="0" defTabSz="2316477">
              <a:lnSpc>
                <a:spcPct val="100000"/>
              </a:lnSpc>
              <a:buSzTx/>
              <a:buNone/>
              <a:defRPr sz="3800"/>
            </a:pPr>
            <a:r>
              <a:rPr lang="pl-PL" sz="3600" dirty="0"/>
              <a:t>w organizmach zwierząt i innych ludzi</a:t>
            </a:r>
            <a:r>
              <a:rPr sz="3600" dirty="0"/>
              <a:t>, </a:t>
            </a:r>
            <a:endParaRPr lang="pl-PL" sz="3600" dirty="0"/>
          </a:p>
          <a:p>
            <a:pPr marL="0" indent="0" defTabSz="2316477">
              <a:lnSpc>
                <a:spcPct val="100000"/>
              </a:lnSpc>
              <a:buSzTx/>
              <a:buNone/>
              <a:defRPr sz="3800"/>
            </a:pPr>
            <a:r>
              <a:rPr lang="pl-PL" sz="3600" dirty="0"/>
              <a:t>a także na wszystkich otaczających nas przedmiotach i powierzchniach. </a:t>
            </a:r>
            <a:endParaRPr sz="3600" dirty="0"/>
          </a:p>
        </p:txBody>
      </p:sp>
      <p:sp>
        <p:nvSpPr>
          <p:cNvPr id="186" name="Shape 186"/>
          <p:cNvSpPr/>
          <p:nvPr/>
        </p:nvSpPr>
        <p:spPr>
          <a:xfrm>
            <a:off x="920098" y="839599"/>
            <a:ext cx="14050073" cy="2813657"/>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lnSpcReduction="10000"/>
          </a:bodyPr>
          <a:lstStyle/>
          <a:p>
            <a:pPr defTabSz="2438400">
              <a:lnSpc>
                <a:spcPct val="81000"/>
              </a:lnSpc>
              <a:spcBef>
                <a:spcPts val="0"/>
              </a:spcBef>
              <a:defRPr sz="10000" b="1">
                <a:solidFill>
                  <a:srgbClr val="3D5751"/>
                </a:solidFill>
                <a:latin typeface="Arial"/>
                <a:ea typeface="Arial"/>
                <a:cs typeface="Arial"/>
                <a:sym typeface="Arial"/>
              </a:defRPr>
            </a:pPr>
            <a:r>
              <a:rPr lang="pl-PL" dirty="0"/>
              <a:t>Niewidoczny świat wokół nas</a:t>
            </a:r>
            <a:endParaRPr dirty="0"/>
          </a:p>
        </p:txBody>
      </p:sp>
      <p:sp>
        <p:nvSpPr>
          <p:cNvPr id="187" name="Shape 187"/>
          <p:cNvSpPr/>
          <p:nvPr/>
        </p:nvSpPr>
        <p:spPr>
          <a:xfrm>
            <a:off x="11775930" y="8080010"/>
            <a:ext cx="3530604" cy="981055"/>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fontScale="92500" lnSpcReduction="10000"/>
          </a:bodyPr>
          <a:lstStyle>
            <a:lvl1pPr defTabSz="2438400">
              <a:lnSpc>
                <a:spcPct val="103500"/>
              </a:lnSpc>
              <a:spcBef>
                <a:spcPts val="0"/>
              </a:spcBef>
              <a:defRPr sz="3500" b="1" spc="100">
                <a:solidFill>
                  <a:srgbClr val="595959"/>
                </a:solidFill>
                <a:latin typeface="Arial"/>
                <a:ea typeface="Arial"/>
                <a:cs typeface="Arial"/>
                <a:sym typeface="Arial"/>
              </a:defRPr>
            </a:lvl1pPr>
          </a:lstStyle>
          <a:p>
            <a:r>
              <a:rPr lang="pl-PL" dirty="0"/>
              <a:t>bakterie</a:t>
            </a:r>
            <a:endParaRPr dirty="0"/>
          </a:p>
        </p:txBody>
      </p:sp>
      <p:pic>
        <p:nvPicPr>
          <p:cNvPr id="188" name="image4.png" descr="2 sld-09.png"/>
          <p:cNvPicPr>
            <a:picLocks noChangeAspect="1"/>
          </p:cNvPicPr>
          <p:nvPr/>
        </p:nvPicPr>
        <p:blipFill>
          <a:blip r:embed="rId3"/>
          <a:stretch>
            <a:fillRect/>
          </a:stretch>
        </p:blipFill>
        <p:spPr>
          <a:xfrm>
            <a:off x="10404177" y="5725882"/>
            <a:ext cx="4142677" cy="3105142"/>
          </a:xfrm>
          <a:prstGeom prst="rect">
            <a:avLst/>
          </a:prstGeom>
          <a:ln w="12700">
            <a:miter lim="400000"/>
          </a:ln>
        </p:spPr>
      </p:pic>
      <p:sp>
        <p:nvSpPr>
          <p:cNvPr id="189" name="Shape 189"/>
          <p:cNvSpPr/>
          <p:nvPr/>
        </p:nvSpPr>
        <p:spPr>
          <a:xfrm>
            <a:off x="11840601" y="11301269"/>
            <a:ext cx="3340103" cy="981055"/>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fontScale="92500" lnSpcReduction="10000"/>
          </a:bodyPr>
          <a:lstStyle>
            <a:lvl1pPr defTabSz="2438400">
              <a:lnSpc>
                <a:spcPct val="103500"/>
              </a:lnSpc>
              <a:spcBef>
                <a:spcPts val="0"/>
              </a:spcBef>
              <a:defRPr sz="3500" b="1" spc="100">
                <a:solidFill>
                  <a:srgbClr val="595959"/>
                </a:solidFill>
                <a:latin typeface="Arial"/>
                <a:ea typeface="Arial"/>
                <a:cs typeface="Arial"/>
                <a:sym typeface="Arial"/>
              </a:defRPr>
            </a:lvl1pPr>
          </a:lstStyle>
          <a:p>
            <a:r>
              <a:rPr lang="pl-PL" dirty="0"/>
              <a:t>grzyby</a:t>
            </a:r>
            <a:endParaRPr dirty="0"/>
          </a:p>
        </p:txBody>
      </p:sp>
      <p:pic>
        <p:nvPicPr>
          <p:cNvPr id="190" name="image5.png" descr="2 sld-10.png"/>
          <p:cNvPicPr>
            <a:picLocks noChangeAspect="1"/>
          </p:cNvPicPr>
          <p:nvPr/>
        </p:nvPicPr>
        <p:blipFill>
          <a:blip r:embed="rId4"/>
          <a:stretch>
            <a:fillRect/>
          </a:stretch>
        </p:blipFill>
        <p:spPr>
          <a:xfrm>
            <a:off x="11618604" y="9520176"/>
            <a:ext cx="2682708" cy="3257107"/>
          </a:xfrm>
          <a:prstGeom prst="rect">
            <a:avLst/>
          </a:prstGeom>
          <a:ln w="12700">
            <a:miter lim="400000"/>
          </a:ln>
        </p:spPr>
      </p:pic>
      <p:pic>
        <p:nvPicPr>
          <p:cNvPr id="191" name="image6.png" descr="Image"/>
          <p:cNvPicPr>
            <a:picLocks noChangeAspect="1"/>
          </p:cNvPicPr>
          <p:nvPr/>
        </p:nvPicPr>
        <p:blipFill>
          <a:blip r:embed="rId5"/>
          <a:stretch>
            <a:fillRect/>
          </a:stretch>
        </p:blipFill>
        <p:spPr>
          <a:xfrm>
            <a:off x="17757161" y="990600"/>
            <a:ext cx="4465282" cy="13716000"/>
          </a:xfrm>
          <a:prstGeom prst="rect">
            <a:avLst/>
          </a:prstGeom>
          <a:ln w="12700">
            <a:miter lim="400000"/>
          </a:ln>
        </p:spPr>
      </p:pic>
      <p:pic>
        <p:nvPicPr>
          <p:cNvPr id="192" name="image7.png" descr="Image"/>
          <p:cNvPicPr>
            <a:picLocks noChangeAspect="1"/>
          </p:cNvPicPr>
          <p:nvPr/>
        </p:nvPicPr>
        <p:blipFill>
          <a:blip r:embed="rId6"/>
          <a:stretch>
            <a:fillRect/>
          </a:stretch>
        </p:blipFill>
        <p:spPr>
          <a:xfrm>
            <a:off x="14585370" y="1223566"/>
            <a:ext cx="7811660" cy="11195712"/>
          </a:xfrm>
          <a:prstGeom prst="rect">
            <a:avLst/>
          </a:prstGeom>
          <a:ln w="12700">
            <a:miter lim="400000"/>
          </a:ln>
        </p:spPr>
      </p:pic>
      <p:sp>
        <p:nvSpPr>
          <p:cNvPr id="193" name="Shape 193"/>
          <p:cNvSpPr/>
          <p:nvPr/>
        </p:nvSpPr>
        <p:spPr>
          <a:xfrm>
            <a:off x="11304109" y="4234638"/>
            <a:ext cx="2997203" cy="98105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fontScale="92500" lnSpcReduction="10000"/>
          </a:bodyPr>
          <a:lstStyle>
            <a:lvl1pPr algn="ctr" defTabSz="2438400">
              <a:lnSpc>
                <a:spcPct val="103500"/>
              </a:lnSpc>
              <a:spcBef>
                <a:spcPts val="0"/>
              </a:spcBef>
              <a:defRPr sz="3500" b="1" spc="100">
                <a:solidFill>
                  <a:srgbClr val="595959"/>
                </a:solidFill>
                <a:latin typeface="Arial"/>
                <a:ea typeface="Arial"/>
                <a:cs typeface="Arial"/>
                <a:sym typeface="Arial"/>
              </a:defRPr>
            </a:lvl1pPr>
          </a:lstStyle>
          <a:p>
            <a:r>
              <a:rPr lang="pl-PL" dirty="0"/>
              <a:t>wirusy</a:t>
            </a:r>
            <a:endParaRPr dirty="0"/>
          </a:p>
        </p:txBody>
      </p:sp>
      <p:pic>
        <p:nvPicPr>
          <p:cNvPr id="194" name="image8.png" descr="2 sld-08.png"/>
          <p:cNvPicPr>
            <a:picLocks noChangeAspect="1"/>
          </p:cNvPicPr>
          <p:nvPr/>
        </p:nvPicPr>
        <p:blipFill>
          <a:blip r:embed="rId7"/>
          <a:stretch>
            <a:fillRect/>
          </a:stretch>
        </p:blipFill>
        <p:spPr>
          <a:xfrm>
            <a:off x="10495551" y="2433184"/>
            <a:ext cx="4051303" cy="2440143"/>
          </a:xfrm>
          <a:prstGeom prst="rect">
            <a:avLst/>
          </a:prstGeom>
          <a:ln w="12700">
            <a:miter lim="400000"/>
          </a:ln>
        </p:spPr>
      </p:pic>
      <p:pic>
        <p:nvPicPr>
          <p:cNvPr id="17" name="image3.png" descr="Image"/>
          <p:cNvPicPr>
            <a:picLocks noChangeAspect="1"/>
          </p:cNvPicPr>
          <p:nvPr/>
        </p:nvPicPr>
        <p:blipFill>
          <a:blip r:embed="rId8"/>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image46.jpeg" descr="back5.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489" name="Shape 489"/>
          <p:cNvSpPr/>
          <p:nvPr/>
        </p:nvSpPr>
        <p:spPr>
          <a:xfrm>
            <a:off x="900999" y="867464"/>
            <a:ext cx="16078202" cy="2941364"/>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lnSpcReduction="10000"/>
          </a:bodyPr>
          <a:lstStyle/>
          <a:p>
            <a:pPr defTabSz="2438400">
              <a:spcBef>
                <a:spcPts val="0"/>
              </a:spcBef>
              <a:defRPr sz="10000" b="1">
                <a:solidFill>
                  <a:srgbClr val="FFFFFF"/>
                </a:solidFill>
                <a:latin typeface="Arial"/>
                <a:ea typeface="Arial"/>
                <a:cs typeface="Arial"/>
                <a:sym typeface="Arial"/>
              </a:defRPr>
            </a:pPr>
            <a:r>
              <a:rPr lang="pl-PL" sz="10000" b="1" dirty="0">
                <a:sym typeface="Arial"/>
              </a:rPr>
              <a:t>Połączenie</a:t>
            </a:r>
            <a:r>
              <a:rPr lang="pl-PL" sz="10000" dirty="0">
                <a:sym typeface="Arial"/>
              </a:rPr>
              <a:t> sił </a:t>
            </a:r>
            <a:r>
              <a:rPr lang="pl-PL" sz="10000" b="1" dirty="0">
                <a:sym typeface="Arial"/>
              </a:rPr>
              <a:t>natury</a:t>
            </a:r>
            <a:r>
              <a:rPr lang="pl-PL" sz="10000" dirty="0">
                <a:sym typeface="Arial"/>
              </a:rPr>
              <a:t> </a:t>
            </a:r>
          </a:p>
          <a:p>
            <a:pPr defTabSz="2438400">
              <a:spcBef>
                <a:spcPts val="0"/>
              </a:spcBef>
              <a:defRPr sz="10000" b="1">
                <a:solidFill>
                  <a:srgbClr val="FFFFFF"/>
                </a:solidFill>
                <a:latin typeface="Arial"/>
                <a:ea typeface="Arial"/>
                <a:cs typeface="Arial"/>
                <a:sym typeface="Arial"/>
              </a:defRPr>
            </a:pPr>
            <a:r>
              <a:rPr lang="pl-PL" sz="10000" dirty="0">
                <a:sym typeface="Arial"/>
              </a:rPr>
              <a:t>i </a:t>
            </a:r>
            <a:r>
              <a:rPr lang="pl-PL" sz="10000" b="1" dirty="0">
                <a:sym typeface="Arial"/>
              </a:rPr>
              <a:t>technologii</a:t>
            </a:r>
            <a:r>
              <a:rPr lang="pl-PL" sz="10000" dirty="0">
                <a:sym typeface="Arial"/>
              </a:rPr>
              <a:t> </a:t>
            </a:r>
            <a:endParaRPr sz="8000" dirty="0"/>
          </a:p>
        </p:txBody>
      </p:sp>
      <p:sp>
        <p:nvSpPr>
          <p:cNvPr id="490" name="Shape 490"/>
          <p:cNvSpPr/>
          <p:nvPr/>
        </p:nvSpPr>
        <p:spPr>
          <a:xfrm>
            <a:off x="7314621" y="4547399"/>
            <a:ext cx="7226302" cy="179988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p>
            <a:pPr defTabSz="2438400">
              <a:lnSpc>
                <a:spcPct val="103500"/>
              </a:lnSpc>
              <a:spcBef>
                <a:spcPts val="0"/>
              </a:spcBef>
              <a:defRPr sz="3000" b="1">
                <a:solidFill>
                  <a:srgbClr val="FFFFFF"/>
                </a:solidFill>
                <a:latin typeface="Arial"/>
                <a:ea typeface="Arial"/>
                <a:cs typeface="Arial"/>
                <a:sym typeface="Arial"/>
              </a:defRPr>
            </a:pPr>
            <a:r>
              <a:rPr lang="pl-PL" dirty="0"/>
              <a:t>Wszystkie wyciągi są wytwarzane bezpośrednio w Niemczech.</a:t>
            </a:r>
            <a:endParaRPr dirty="0"/>
          </a:p>
        </p:txBody>
      </p:sp>
      <p:sp>
        <p:nvSpPr>
          <p:cNvPr id="491" name="Shape 491"/>
          <p:cNvSpPr/>
          <p:nvPr/>
        </p:nvSpPr>
        <p:spPr>
          <a:xfrm>
            <a:off x="7324432" y="10159999"/>
            <a:ext cx="7454903" cy="127716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p>
            <a:pPr defTabSz="2438400">
              <a:lnSpc>
                <a:spcPct val="103500"/>
              </a:lnSpc>
              <a:spcBef>
                <a:spcPts val="0"/>
              </a:spcBef>
              <a:defRPr sz="2700" b="1">
                <a:solidFill>
                  <a:srgbClr val="FFFFFF"/>
                </a:solidFill>
                <a:latin typeface="Arial"/>
                <a:ea typeface="Arial"/>
                <a:cs typeface="Arial"/>
                <a:sym typeface="Arial"/>
              </a:defRPr>
            </a:pPr>
            <a:r>
              <a:rPr lang="pl-PL" sz="2800" dirty="0"/>
              <a:t>Każdy ekstrakt jest wytwarzany przy użyciu specjalnej technologii.</a:t>
            </a:r>
            <a:endParaRPr sz="2800" dirty="0"/>
          </a:p>
        </p:txBody>
      </p:sp>
      <p:sp>
        <p:nvSpPr>
          <p:cNvPr id="492" name="Shape 492"/>
          <p:cNvSpPr/>
          <p:nvPr/>
        </p:nvSpPr>
        <p:spPr>
          <a:xfrm>
            <a:off x="7324432" y="7238999"/>
            <a:ext cx="8686803" cy="1799887"/>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fontScale="92500" lnSpcReduction="10000"/>
          </a:bodyPr>
          <a:lstStyle/>
          <a:p>
            <a:pPr defTabSz="2438400">
              <a:lnSpc>
                <a:spcPct val="103500"/>
              </a:lnSpc>
              <a:spcBef>
                <a:spcPts val="0"/>
              </a:spcBef>
              <a:defRPr sz="3000" b="1">
                <a:solidFill>
                  <a:srgbClr val="FFFFFF"/>
                </a:solidFill>
                <a:latin typeface="Arial"/>
                <a:ea typeface="Arial"/>
                <a:cs typeface="Arial"/>
                <a:sym typeface="Arial"/>
              </a:defRPr>
            </a:pPr>
            <a:r>
              <a:rPr lang="pl-PL" dirty="0"/>
              <a:t>Pieczołowicie dobrana kombinacja składników </a:t>
            </a:r>
          </a:p>
          <a:p>
            <a:pPr defTabSz="2438400">
              <a:lnSpc>
                <a:spcPct val="103500"/>
              </a:lnSpc>
              <a:spcBef>
                <a:spcPts val="0"/>
              </a:spcBef>
              <a:defRPr sz="3000" b="1">
                <a:solidFill>
                  <a:srgbClr val="FFFFFF"/>
                </a:solidFill>
                <a:latin typeface="Arial"/>
                <a:ea typeface="Arial"/>
                <a:cs typeface="Arial"/>
                <a:sym typeface="Arial"/>
              </a:defRPr>
            </a:pPr>
            <a:r>
              <a:rPr lang="pl-PL" dirty="0"/>
              <a:t>i ich odpowiednie proporcje zapewniają wysoką skuteczność.</a:t>
            </a:r>
            <a:endParaRPr dirty="0"/>
          </a:p>
        </p:txBody>
      </p:sp>
      <p:sp>
        <p:nvSpPr>
          <p:cNvPr id="493" name="Shape 493"/>
          <p:cNvSpPr/>
          <p:nvPr/>
        </p:nvSpPr>
        <p:spPr>
          <a:xfrm>
            <a:off x="2413000" y="4375191"/>
            <a:ext cx="5575300" cy="2073930"/>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p>
            <a:pPr defTabSz="2438400">
              <a:lnSpc>
                <a:spcPct val="81000"/>
              </a:lnSpc>
              <a:spcBef>
                <a:spcPts val="0"/>
              </a:spcBef>
              <a:defRPr sz="4200" spc="100">
                <a:solidFill>
                  <a:srgbClr val="FFFFFF"/>
                </a:solidFill>
                <a:latin typeface="Arial"/>
                <a:ea typeface="Arial"/>
                <a:cs typeface="Arial"/>
                <a:sym typeface="Arial"/>
              </a:defRPr>
            </a:pPr>
            <a:r>
              <a:rPr lang="pl-PL" dirty="0"/>
              <a:t>własna </a:t>
            </a:r>
          </a:p>
          <a:p>
            <a:pPr defTabSz="2438400">
              <a:lnSpc>
                <a:spcPct val="81000"/>
              </a:lnSpc>
              <a:spcBef>
                <a:spcPts val="0"/>
              </a:spcBef>
              <a:defRPr sz="4200" spc="100">
                <a:solidFill>
                  <a:srgbClr val="FFFFFF"/>
                </a:solidFill>
                <a:latin typeface="Arial"/>
                <a:ea typeface="Arial"/>
                <a:cs typeface="Arial"/>
                <a:sym typeface="Arial"/>
              </a:defRPr>
            </a:pPr>
            <a:r>
              <a:rPr lang="pl-PL" dirty="0"/>
              <a:t>produkcja </a:t>
            </a:r>
          </a:p>
          <a:p>
            <a:pPr defTabSz="2438400">
              <a:lnSpc>
                <a:spcPct val="81000"/>
              </a:lnSpc>
              <a:spcBef>
                <a:spcPts val="0"/>
              </a:spcBef>
              <a:defRPr sz="4200" spc="100">
                <a:solidFill>
                  <a:srgbClr val="FFFFFF"/>
                </a:solidFill>
                <a:latin typeface="Arial"/>
                <a:ea typeface="Arial"/>
                <a:cs typeface="Arial"/>
                <a:sym typeface="Arial"/>
              </a:defRPr>
            </a:pPr>
            <a:r>
              <a:rPr lang="pl-PL" dirty="0"/>
              <a:t>ekstraktów</a:t>
            </a:r>
            <a:endParaRPr dirty="0"/>
          </a:p>
        </p:txBody>
      </p:sp>
      <p:sp>
        <p:nvSpPr>
          <p:cNvPr id="494" name="Shape 494"/>
          <p:cNvSpPr/>
          <p:nvPr/>
        </p:nvSpPr>
        <p:spPr>
          <a:xfrm>
            <a:off x="2430812" y="10006370"/>
            <a:ext cx="5168902" cy="157683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defTabSz="2438400">
              <a:lnSpc>
                <a:spcPct val="81000"/>
              </a:lnSpc>
              <a:spcBef>
                <a:spcPts val="0"/>
              </a:spcBef>
              <a:defRPr sz="4200" spc="100">
                <a:solidFill>
                  <a:srgbClr val="FFFFFF"/>
                </a:solidFill>
                <a:latin typeface="Arial"/>
                <a:ea typeface="Arial"/>
                <a:cs typeface="Arial"/>
                <a:sym typeface="Arial"/>
              </a:defRPr>
            </a:lvl1pPr>
          </a:lstStyle>
          <a:p>
            <a:r>
              <a:rPr lang="pl-PL" dirty="0"/>
              <a:t>unikalna</a:t>
            </a:r>
          </a:p>
          <a:p>
            <a:r>
              <a:rPr lang="pl-PL" dirty="0"/>
              <a:t>technologia</a:t>
            </a:r>
            <a:endParaRPr dirty="0"/>
          </a:p>
        </p:txBody>
      </p:sp>
      <p:sp>
        <p:nvSpPr>
          <p:cNvPr id="495" name="Shape 495"/>
          <p:cNvSpPr/>
          <p:nvPr/>
        </p:nvSpPr>
        <p:spPr>
          <a:xfrm>
            <a:off x="2413000" y="7404099"/>
            <a:ext cx="4838700" cy="157683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defTabSz="2438400">
              <a:lnSpc>
                <a:spcPct val="81000"/>
              </a:lnSpc>
              <a:spcBef>
                <a:spcPts val="0"/>
              </a:spcBef>
              <a:defRPr sz="4200" spc="100">
                <a:solidFill>
                  <a:srgbClr val="FFFFFF"/>
                </a:solidFill>
                <a:latin typeface="Arial"/>
                <a:ea typeface="Arial"/>
                <a:cs typeface="Arial"/>
                <a:sym typeface="Arial"/>
              </a:defRPr>
            </a:lvl1pPr>
          </a:lstStyle>
          <a:p>
            <a:r>
              <a:rPr lang="pl-PL" dirty="0"/>
              <a:t>synergia</a:t>
            </a:r>
          </a:p>
          <a:p>
            <a:r>
              <a:rPr lang="pl-PL" dirty="0"/>
              <a:t>komponentów</a:t>
            </a:r>
            <a:endParaRPr dirty="0"/>
          </a:p>
        </p:txBody>
      </p:sp>
      <p:sp>
        <p:nvSpPr>
          <p:cNvPr id="496" name="Shape 496"/>
          <p:cNvSpPr/>
          <p:nvPr/>
        </p:nvSpPr>
        <p:spPr>
          <a:xfrm>
            <a:off x="1219200" y="5143500"/>
            <a:ext cx="800100" cy="800100"/>
          </a:xfrm>
          <a:prstGeom prst="ellipse">
            <a:avLst/>
          </a:prstGeom>
          <a:ln w="139700">
            <a:solidFill>
              <a:srgbClr val="FFFFFF">
                <a:alpha val="60812"/>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97" name="Shape 497"/>
          <p:cNvSpPr/>
          <p:nvPr/>
        </p:nvSpPr>
        <p:spPr>
          <a:xfrm>
            <a:off x="1219200" y="7937500"/>
            <a:ext cx="800100" cy="800100"/>
          </a:xfrm>
          <a:prstGeom prst="ellipse">
            <a:avLst/>
          </a:prstGeom>
          <a:ln w="139700">
            <a:solidFill>
              <a:srgbClr val="FFFFFF">
                <a:alpha val="60812"/>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498" name="Shape 498"/>
          <p:cNvSpPr/>
          <p:nvPr/>
        </p:nvSpPr>
        <p:spPr>
          <a:xfrm>
            <a:off x="1219200" y="10477500"/>
            <a:ext cx="800100" cy="800100"/>
          </a:xfrm>
          <a:prstGeom prst="ellipse">
            <a:avLst/>
          </a:prstGeom>
          <a:ln w="139700">
            <a:solidFill>
              <a:srgbClr val="FFFFFF">
                <a:alpha val="60812"/>
              </a:srgbClr>
            </a:solidFill>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5" name="image3.png" descr="Image"/>
          <p:cNvPicPr>
            <a:picLocks noChangeAspect="1"/>
          </p:cNvPicPr>
          <p:nvPr/>
        </p:nvPicPr>
        <p:blipFill>
          <a:blip r:embed="rId4">
            <a:biLevel thresh="25000"/>
          </a:blip>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p:cNvSpPr>
          <p:nvPr>
            <p:ph type="title"/>
          </p:nvPr>
        </p:nvSpPr>
        <p:spPr>
          <a:xfrm>
            <a:off x="528938" y="839599"/>
            <a:ext cx="22721604" cy="3983238"/>
          </a:xfrm>
          <a:prstGeom prst="rect">
            <a:avLst/>
          </a:prstGeom>
        </p:spPr>
        <p:txBody>
          <a:bodyPr/>
          <a:lstStyle/>
          <a:p>
            <a:pPr>
              <a:lnSpc>
                <a:spcPct val="90000"/>
              </a:lnSpc>
              <a:defRPr sz="10000" b="1">
                <a:solidFill>
                  <a:srgbClr val="3D5751"/>
                </a:solidFill>
              </a:defRPr>
            </a:pPr>
            <a:r>
              <a:rPr lang="pl-PL" dirty="0"/>
              <a:t>Poszukiwanie idealnej</a:t>
            </a:r>
            <a:br>
              <a:rPr lang="pl-PL" dirty="0"/>
            </a:br>
            <a:r>
              <a:rPr lang="pl-PL" dirty="0"/>
              <a:t>formuły</a:t>
            </a:r>
            <a:endParaRPr dirty="0"/>
          </a:p>
        </p:txBody>
      </p:sp>
      <p:sp>
        <p:nvSpPr>
          <p:cNvPr id="504" name="Shape 504"/>
          <p:cNvSpPr>
            <a:spLocks noGrp="1"/>
          </p:cNvSpPr>
          <p:nvPr>
            <p:ph type="body" sz="quarter" idx="1"/>
          </p:nvPr>
        </p:nvSpPr>
        <p:spPr>
          <a:xfrm>
            <a:off x="5868866" y="5678281"/>
            <a:ext cx="9001248" cy="4754034"/>
          </a:xfrm>
          <a:prstGeom prst="rect">
            <a:avLst/>
          </a:prstGeom>
        </p:spPr>
        <p:txBody>
          <a:bodyPr/>
          <a:lstStyle/>
          <a:p>
            <a:pPr marL="0" indent="0">
              <a:lnSpc>
                <a:spcPct val="100000"/>
              </a:lnSpc>
              <a:spcBef>
                <a:spcPts val="3000"/>
              </a:spcBef>
              <a:buSzTx/>
              <a:buNone/>
              <a:defRPr sz="3800"/>
            </a:pPr>
            <a:r>
              <a:rPr lang="pl-PL" dirty="0"/>
              <a:t>Krok 1</a:t>
            </a:r>
          </a:p>
          <a:p>
            <a:pPr marL="0" indent="0">
              <a:lnSpc>
                <a:spcPct val="100000"/>
              </a:lnSpc>
              <a:spcBef>
                <a:spcPts val="3000"/>
              </a:spcBef>
              <a:buSzTx/>
              <a:buNone/>
              <a:defRPr sz="3800"/>
            </a:pPr>
            <a:r>
              <a:rPr lang="pl-PL" dirty="0"/>
              <a:t>Dobór właściwych komponentów spośród roślin z całego świata.</a:t>
            </a:r>
            <a:endParaRPr dirty="0"/>
          </a:p>
        </p:txBody>
      </p:sp>
      <p:pic>
        <p:nvPicPr>
          <p:cNvPr id="505" name="image3.png" descr="Image"/>
          <p:cNvPicPr>
            <a:picLocks noChangeAspect="1"/>
          </p:cNvPicPr>
          <p:nvPr/>
        </p:nvPicPr>
        <p:blipFill>
          <a:blip r:embed="rId3"/>
          <a:stretch>
            <a:fillRect/>
          </a:stretch>
        </p:blipFill>
        <p:spPr>
          <a:xfrm>
            <a:off x="1210500" y="12365704"/>
            <a:ext cx="2711569" cy="475079"/>
          </a:xfrm>
          <a:prstGeom prst="rect">
            <a:avLst/>
          </a:prstGeom>
          <a:ln w="12700">
            <a:miter lim="400000"/>
          </a:ln>
        </p:spPr>
      </p:pic>
      <p:pic>
        <p:nvPicPr>
          <p:cNvPr id="506" name="image47.jpeg" descr="C0201.00_25_45_01.Still004.jpg"/>
          <p:cNvPicPr>
            <a:picLocks noChangeAspect="1"/>
          </p:cNvPicPr>
          <p:nvPr/>
        </p:nvPicPr>
        <p:blipFill>
          <a:blip r:embed="rId4"/>
          <a:srcRect l="28533" t="1725" r="32450" b="1967"/>
          <a:stretch>
            <a:fillRect/>
          </a:stretch>
        </p:blipFill>
        <p:spPr>
          <a:xfrm rot="21480000">
            <a:off x="14506343" y="-164074"/>
            <a:ext cx="10114758" cy="14044217"/>
          </a:xfrm>
          <a:custGeom>
            <a:avLst/>
            <a:gdLst/>
            <a:ahLst/>
            <a:cxnLst>
              <a:cxn ang="0">
                <a:pos x="wd2" y="hd2"/>
              </a:cxn>
              <a:cxn ang="5400000">
                <a:pos x="wd2" y="hd2"/>
              </a:cxn>
              <a:cxn ang="10800000">
                <a:pos x="wd2" y="hd2"/>
              </a:cxn>
              <a:cxn ang="16200000">
                <a:pos x="wd2" y="hd2"/>
              </a:cxn>
            </a:cxnLst>
            <a:rect l="0" t="0" r="r" b="b"/>
            <a:pathLst>
              <a:path w="21600" h="21600" extrusionOk="0">
                <a:moveTo>
                  <a:pt x="1022" y="0"/>
                </a:moveTo>
                <a:lnTo>
                  <a:pt x="0" y="21082"/>
                </a:lnTo>
                <a:lnTo>
                  <a:pt x="20578" y="21600"/>
                </a:lnTo>
                <a:lnTo>
                  <a:pt x="21600" y="518"/>
                </a:lnTo>
                <a:lnTo>
                  <a:pt x="1022" y="0"/>
                </a:lnTo>
                <a:close/>
              </a:path>
            </a:pathLst>
          </a:custGeom>
          <a:ln w="12700">
            <a:miter lim="400000"/>
          </a:ln>
        </p:spPr>
      </p:pic>
      <p:sp>
        <p:nvSpPr>
          <p:cNvPr id="7" name="Shape 502">
            <a:extLst>
              <a:ext uri="{FF2B5EF4-FFF2-40B4-BE49-F238E27FC236}">
                <a16:creationId xmlns:a16="http://schemas.microsoft.com/office/drawing/2014/main" id="{A9CDA404-8978-B94A-9128-6BF45A0386B7}"/>
              </a:ext>
            </a:extLst>
          </p:cNvPr>
          <p:cNvSpPr/>
          <p:nvPr/>
        </p:nvSpPr>
        <p:spPr>
          <a:xfrm>
            <a:off x="-2817495" y="4872476"/>
            <a:ext cx="13943722" cy="796514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lvl1pPr defTabSz="2438400">
              <a:lnSpc>
                <a:spcPct val="80000"/>
              </a:lnSpc>
              <a:spcBef>
                <a:spcPts val="0"/>
              </a:spcBef>
              <a:defRPr sz="55000">
                <a:solidFill>
                  <a:srgbClr val="EDDCCE">
                    <a:alpha val="50000"/>
                  </a:srgbClr>
                </a:solidFill>
                <a:latin typeface="Arial Black"/>
                <a:ea typeface="Arial Black"/>
                <a:cs typeface="Arial Black"/>
                <a:sym typeface="Arial Black"/>
              </a:defRPr>
            </a:lvl1pPr>
          </a:lstStyle>
          <a:p>
            <a:r>
              <a:rPr dirty="0"/>
              <a:t>01</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 name="image48.png" descr="Image"/>
          <p:cNvPicPr>
            <a:picLocks noChangeAspect="1"/>
          </p:cNvPicPr>
          <p:nvPr/>
        </p:nvPicPr>
        <p:blipFill>
          <a:blip r:embed="rId3"/>
          <a:srcRect t="21381"/>
          <a:stretch>
            <a:fillRect/>
          </a:stretch>
        </p:blipFill>
        <p:spPr>
          <a:xfrm>
            <a:off x="-33604169" y="-170446"/>
            <a:ext cx="83823802" cy="28229883"/>
          </a:xfrm>
          <a:prstGeom prst="rect">
            <a:avLst/>
          </a:prstGeom>
          <a:ln w="12700">
            <a:miter lim="400000"/>
          </a:ln>
        </p:spPr>
      </p:pic>
      <p:sp>
        <p:nvSpPr>
          <p:cNvPr id="511" name="Shape 511"/>
          <p:cNvSpPr/>
          <p:nvPr/>
        </p:nvSpPr>
        <p:spPr>
          <a:xfrm>
            <a:off x="11111458" y="8205503"/>
            <a:ext cx="149597" cy="149599"/>
          </a:xfrm>
          <a:prstGeom prst="ellipse">
            <a:avLst/>
          </a:prstGeom>
          <a:solidFill>
            <a:srgbClr val="157C79"/>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12" name="Shape 512"/>
          <p:cNvSpPr/>
          <p:nvPr/>
        </p:nvSpPr>
        <p:spPr>
          <a:xfrm>
            <a:off x="12008318" y="11865684"/>
            <a:ext cx="145155" cy="145155"/>
          </a:xfrm>
          <a:prstGeom prst="ellipse">
            <a:avLst/>
          </a:prstGeom>
          <a:solidFill>
            <a:srgbClr val="157C79"/>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13" name="Shape 513"/>
          <p:cNvSpPr/>
          <p:nvPr/>
        </p:nvSpPr>
        <p:spPr>
          <a:xfrm>
            <a:off x="10396328" y="11912144"/>
            <a:ext cx="187699" cy="187699"/>
          </a:xfrm>
          <a:prstGeom prst="ellipse">
            <a:avLst/>
          </a:prstGeom>
          <a:solidFill>
            <a:srgbClr val="157C79"/>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14" name="Shape 514"/>
          <p:cNvSpPr/>
          <p:nvPr/>
        </p:nvSpPr>
        <p:spPr>
          <a:xfrm>
            <a:off x="11694489" y="10974751"/>
            <a:ext cx="145155" cy="145155"/>
          </a:xfrm>
          <a:prstGeom prst="ellipse">
            <a:avLst/>
          </a:prstGeom>
          <a:solidFill>
            <a:srgbClr val="157C79"/>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15" name="Shape 515"/>
          <p:cNvSpPr/>
          <p:nvPr/>
        </p:nvSpPr>
        <p:spPr>
          <a:xfrm>
            <a:off x="7173386" y="10637356"/>
            <a:ext cx="136897" cy="136897"/>
          </a:xfrm>
          <a:prstGeom prst="ellipse">
            <a:avLst/>
          </a:prstGeom>
          <a:solidFill>
            <a:srgbClr val="157C79"/>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16" name="Shape 516"/>
          <p:cNvSpPr/>
          <p:nvPr/>
        </p:nvSpPr>
        <p:spPr>
          <a:xfrm>
            <a:off x="9775762" y="10249254"/>
            <a:ext cx="173517" cy="173517"/>
          </a:xfrm>
          <a:prstGeom prst="ellipse">
            <a:avLst/>
          </a:prstGeom>
          <a:solidFill>
            <a:srgbClr val="157C79"/>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17" name="Shape 517"/>
          <p:cNvSpPr/>
          <p:nvPr/>
        </p:nvSpPr>
        <p:spPr>
          <a:xfrm>
            <a:off x="17938061" y="8899497"/>
            <a:ext cx="152405" cy="152405"/>
          </a:xfrm>
          <a:prstGeom prst="ellipse">
            <a:avLst/>
          </a:prstGeom>
          <a:solidFill>
            <a:srgbClr val="157C79"/>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518" name="image3.png" descr="Image"/>
          <p:cNvPicPr>
            <a:picLocks noChangeAspect="1"/>
          </p:cNvPicPr>
          <p:nvPr/>
        </p:nvPicPr>
        <p:blipFill>
          <a:blip r:embed="rId4"/>
          <a:stretch>
            <a:fillRect/>
          </a:stretch>
        </p:blipFill>
        <p:spPr>
          <a:xfrm>
            <a:off x="732999" y="12672100"/>
            <a:ext cx="2410241" cy="422286"/>
          </a:xfrm>
          <a:prstGeom prst="rect">
            <a:avLst/>
          </a:prstGeom>
          <a:ln w="12700">
            <a:miter lim="400000"/>
          </a:ln>
        </p:spPr>
      </p:pic>
      <p:sp>
        <p:nvSpPr>
          <p:cNvPr id="519" name="Shape 519"/>
          <p:cNvSpPr/>
          <p:nvPr/>
        </p:nvSpPr>
        <p:spPr>
          <a:xfrm>
            <a:off x="13597554" y="10657147"/>
            <a:ext cx="148117" cy="148117"/>
          </a:xfrm>
          <a:prstGeom prst="ellipse">
            <a:avLst/>
          </a:prstGeom>
          <a:solidFill>
            <a:srgbClr val="157C79"/>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nvGrpSpPr>
          <p:cNvPr id="522" name="Group 522"/>
          <p:cNvGrpSpPr/>
          <p:nvPr/>
        </p:nvGrpSpPr>
        <p:grpSpPr>
          <a:xfrm>
            <a:off x="4476943" y="9682118"/>
            <a:ext cx="2769527" cy="956369"/>
            <a:chOff x="0" y="0"/>
            <a:chExt cx="2769525" cy="956367"/>
          </a:xfrm>
        </p:grpSpPr>
        <p:sp>
          <p:nvSpPr>
            <p:cNvPr id="520" name="Shape 520"/>
            <p:cNvSpPr/>
            <p:nvPr/>
          </p:nvSpPr>
          <p:spPr>
            <a:xfrm flipV="1">
              <a:off x="2769523" y="-1"/>
              <a:ext cx="3" cy="956369"/>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21" name="Shape 521"/>
            <p:cNvSpPr/>
            <p:nvPr/>
          </p:nvSpPr>
          <p:spPr>
            <a:xfrm>
              <a:off x="-1" y="46600"/>
              <a:ext cx="2695085"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25" name="Group 525"/>
          <p:cNvGrpSpPr/>
          <p:nvPr/>
        </p:nvGrpSpPr>
        <p:grpSpPr>
          <a:xfrm>
            <a:off x="2866222" y="7924248"/>
            <a:ext cx="6996301" cy="2263966"/>
            <a:chOff x="-1" y="0"/>
            <a:chExt cx="6996299" cy="2263964"/>
          </a:xfrm>
        </p:grpSpPr>
        <p:sp>
          <p:nvSpPr>
            <p:cNvPr id="523" name="Shape 523"/>
            <p:cNvSpPr/>
            <p:nvPr/>
          </p:nvSpPr>
          <p:spPr>
            <a:xfrm flipV="1">
              <a:off x="6996296" y="-1"/>
              <a:ext cx="3" cy="2263965"/>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24" name="Shape 524"/>
            <p:cNvSpPr/>
            <p:nvPr/>
          </p:nvSpPr>
          <p:spPr>
            <a:xfrm>
              <a:off x="-2" y="90329"/>
              <a:ext cx="6883931"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28" name="Group 528"/>
          <p:cNvGrpSpPr/>
          <p:nvPr/>
        </p:nvGrpSpPr>
        <p:grpSpPr>
          <a:xfrm>
            <a:off x="6585621" y="5128919"/>
            <a:ext cx="4594286" cy="3011823"/>
            <a:chOff x="0" y="0"/>
            <a:chExt cx="4594284" cy="3011821"/>
          </a:xfrm>
        </p:grpSpPr>
        <p:sp>
          <p:nvSpPr>
            <p:cNvPr id="526" name="Shape 526"/>
            <p:cNvSpPr/>
            <p:nvPr/>
          </p:nvSpPr>
          <p:spPr>
            <a:xfrm>
              <a:off x="-1" y="31418"/>
              <a:ext cx="4542247"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27" name="Shape 527"/>
            <p:cNvSpPr/>
            <p:nvPr/>
          </p:nvSpPr>
          <p:spPr>
            <a:xfrm flipV="1">
              <a:off x="4594282" y="-1"/>
              <a:ext cx="3" cy="301182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31" name="Group 531"/>
          <p:cNvGrpSpPr/>
          <p:nvPr/>
        </p:nvGrpSpPr>
        <p:grpSpPr>
          <a:xfrm>
            <a:off x="6611872" y="6667498"/>
            <a:ext cx="3937187" cy="5222980"/>
            <a:chOff x="0" y="-1"/>
            <a:chExt cx="3937186" cy="5222979"/>
          </a:xfrm>
        </p:grpSpPr>
        <p:sp>
          <p:nvSpPr>
            <p:cNvPr id="529" name="Shape 529"/>
            <p:cNvSpPr/>
            <p:nvPr/>
          </p:nvSpPr>
          <p:spPr>
            <a:xfrm flipV="1">
              <a:off x="3878302" y="25285"/>
              <a:ext cx="3" cy="5197694"/>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30" name="Shape 530"/>
            <p:cNvSpPr/>
            <p:nvPr/>
          </p:nvSpPr>
          <p:spPr>
            <a:xfrm>
              <a:off x="-1" y="-2"/>
              <a:ext cx="3937187" cy="2"/>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34" name="Group 534"/>
          <p:cNvGrpSpPr/>
          <p:nvPr/>
        </p:nvGrpSpPr>
        <p:grpSpPr>
          <a:xfrm>
            <a:off x="13671609" y="9628905"/>
            <a:ext cx="991888" cy="1004274"/>
            <a:chOff x="0" y="-1"/>
            <a:chExt cx="991886" cy="1004273"/>
          </a:xfrm>
        </p:grpSpPr>
        <p:sp>
          <p:nvSpPr>
            <p:cNvPr id="532" name="Shape 532"/>
            <p:cNvSpPr/>
            <p:nvPr/>
          </p:nvSpPr>
          <p:spPr>
            <a:xfrm flipV="1">
              <a:off x="-1" y="-2"/>
              <a:ext cx="3" cy="1004275"/>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33" name="Shape 533"/>
            <p:cNvSpPr/>
            <p:nvPr/>
          </p:nvSpPr>
          <p:spPr>
            <a:xfrm>
              <a:off x="0" y="99816"/>
              <a:ext cx="991886"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37" name="Group 537"/>
          <p:cNvGrpSpPr/>
          <p:nvPr/>
        </p:nvGrpSpPr>
        <p:grpSpPr>
          <a:xfrm>
            <a:off x="12076478" y="6980004"/>
            <a:ext cx="1064403" cy="4916661"/>
            <a:chOff x="0" y="0"/>
            <a:chExt cx="1064401" cy="4916659"/>
          </a:xfrm>
        </p:grpSpPr>
        <p:sp>
          <p:nvSpPr>
            <p:cNvPr id="535" name="Shape 535"/>
            <p:cNvSpPr/>
            <p:nvPr/>
          </p:nvSpPr>
          <p:spPr>
            <a:xfrm flipV="1">
              <a:off x="4415" y="7888"/>
              <a:ext cx="3" cy="4908772"/>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36" name="Shape 536"/>
            <p:cNvSpPr/>
            <p:nvPr/>
          </p:nvSpPr>
          <p:spPr>
            <a:xfrm>
              <a:off x="0" y="-1"/>
              <a:ext cx="1064403" cy="2"/>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40" name="Group 540"/>
          <p:cNvGrpSpPr/>
          <p:nvPr/>
        </p:nvGrpSpPr>
        <p:grpSpPr>
          <a:xfrm>
            <a:off x="11767061" y="5096502"/>
            <a:ext cx="815483" cy="5886962"/>
            <a:chOff x="0" y="0"/>
            <a:chExt cx="815482" cy="5886961"/>
          </a:xfrm>
        </p:grpSpPr>
        <p:sp>
          <p:nvSpPr>
            <p:cNvPr id="538" name="Shape 538"/>
            <p:cNvSpPr/>
            <p:nvPr/>
          </p:nvSpPr>
          <p:spPr>
            <a:xfrm flipV="1">
              <a:off x="-1" y="0"/>
              <a:ext cx="4" cy="5886962"/>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39" name="Shape 539"/>
            <p:cNvSpPr/>
            <p:nvPr/>
          </p:nvSpPr>
          <p:spPr>
            <a:xfrm>
              <a:off x="2344" y="52569"/>
              <a:ext cx="813138"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43" name="Group 543"/>
          <p:cNvGrpSpPr/>
          <p:nvPr/>
        </p:nvGrpSpPr>
        <p:grpSpPr>
          <a:xfrm>
            <a:off x="17897310" y="5165521"/>
            <a:ext cx="559676" cy="3655110"/>
            <a:chOff x="0" y="0"/>
            <a:chExt cx="559674" cy="3655109"/>
          </a:xfrm>
        </p:grpSpPr>
        <p:sp>
          <p:nvSpPr>
            <p:cNvPr id="541" name="Shape 541"/>
            <p:cNvSpPr/>
            <p:nvPr/>
          </p:nvSpPr>
          <p:spPr>
            <a:xfrm flipV="1">
              <a:off x="106550" y="73761"/>
              <a:ext cx="3" cy="3581349"/>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42" name="Shape 542"/>
            <p:cNvSpPr/>
            <p:nvPr/>
          </p:nvSpPr>
          <p:spPr>
            <a:xfrm>
              <a:off x="0" y="0"/>
              <a:ext cx="559675" cy="2"/>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sp>
        <p:nvSpPr>
          <p:cNvPr id="544" name="Shape 544"/>
          <p:cNvSpPr>
            <a:spLocks noGrp="1"/>
          </p:cNvSpPr>
          <p:nvPr>
            <p:ph type="title"/>
          </p:nvPr>
        </p:nvSpPr>
        <p:spPr>
          <a:xfrm>
            <a:off x="1" y="1649874"/>
            <a:ext cx="24384000" cy="3469232"/>
          </a:xfrm>
          <a:prstGeom prst="rect">
            <a:avLst/>
          </a:prstGeom>
        </p:spPr>
        <p:txBody>
          <a:bodyPr>
            <a:noAutofit/>
          </a:bodyPr>
          <a:lstStyle/>
          <a:p>
            <a:pPr algn="ctr">
              <a:defRPr sz="8000" b="1">
                <a:solidFill>
                  <a:srgbClr val="3D5751"/>
                </a:solidFill>
                <a:latin typeface="Arial"/>
                <a:ea typeface="Arial"/>
                <a:cs typeface="Arial"/>
                <a:sym typeface="Arial"/>
              </a:defRPr>
            </a:pPr>
            <a:r>
              <a:rPr lang="pl-PL" sz="8000" dirty="0"/>
              <a:t>21 aktywnych ekstraktów</a:t>
            </a:r>
          </a:p>
        </p:txBody>
      </p:sp>
      <p:sp>
        <p:nvSpPr>
          <p:cNvPr id="545" name="Shape 545"/>
          <p:cNvSpPr/>
          <p:nvPr/>
        </p:nvSpPr>
        <p:spPr>
          <a:xfrm>
            <a:off x="4208567" y="6176050"/>
            <a:ext cx="5964941" cy="166190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600"/>
              </a:spcBef>
              <a:defRPr sz="2800" b="1">
                <a:solidFill>
                  <a:srgbClr val="157C79"/>
                </a:solidFill>
                <a:latin typeface="Arial"/>
                <a:ea typeface="Arial"/>
                <a:cs typeface="Arial"/>
                <a:sym typeface="Arial"/>
              </a:defRPr>
            </a:pPr>
            <a:r>
              <a:rPr lang="pl-PL" dirty="0"/>
              <a:t>Macedonia</a:t>
            </a:r>
            <a:r>
              <a:rPr dirty="0"/>
              <a:t> </a:t>
            </a:r>
          </a:p>
          <a:p>
            <a:pPr defTabSz="2438400">
              <a:lnSpc>
                <a:spcPct val="100000"/>
              </a:lnSpc>
              <a:spcBef>
                <a:spcPts val="0"/>
              </a:spcBef>
              <a:defRPr sz="2400" b="1">
                <a:solidFill>
                  <a:srgbClr val="5B5A58"/>
                </a:solidFill>
                <a:latin typeface="Arial"/>
                <a:ea typeface="Arial"/>
                <a:cs typeface="Arial"/>
                <a:sym typeface="Arial"/>
              </a:defRPr>
            </a:pPr>
            <a:r>
              <a:rPr lang="pl-PL" dirty="0"/>
              <a:t>Skrzyp polny</a:t>
            </a:r>
            <a:endParaRPr b="0" dirty="0"/>
          </a:p>
          <a:p>
            <a:pPr defTabSz="2438400">
              <a:lnSpc>
                <a:spcPct val="100000"/>
              </a:lnSpc>
              <a:spcBef>
                <a:spcPts val="0"/>
              </a:spcBef>
              <a:defRPr sz="2400" b="1">
                <a:solidFill>
                  <a:srgbClr val="5B5A58"/>
                </a:solidFill>
                <a:latin typeface="Arial"/>
                <a:ea typeface="Arial"/>
                <a:cs typeface="Arial"/>
                <a:sym typeface="Arial"/>
              </a:defRPr>
            </a:pPr>
            <a:r>
              <a:rPr b="0" i="1" dirty="0"/>
              <a:t>(Equisetum </a:t>
            </a:r>
            <a:r>
              <a:rPr b="0" i="1" dirty="0" err="1"/>
              <a:t>arvense</a:t>
            </a:r>
            <a:r>
              <a:rPr b="0" i="1" dirty="0"/>
              <a:t> herb)</a:t>
            </a:r>
          </a:p>
        </p:txBody>
      </p:sp>
      <p:sp>
        <p:nvSpPr>
          <p:cNvPr id="546" name="Shape 546"/>
          <p:cNvSpPr/>
          <p:nvPr/>
        </p:nvSpPr>
        <p:spPr>
          <a:xfrm>
            <a:off x="1135117" y="9239539"/>
            <a:ext cx="5847088" cy="166190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600"/>
              </a:spcBef>
              <a:defRPr sz="2800" b="1">
                <a:solidFill>
                  <a:srgbClr val="157C79"/>
                </a:solidFill>
                <a:latin typeface="Arial"/>
                <a:ea typeface="Arial"/>
                <a:cs typeface="Arial"/>
                <a:sym typeface="Arial"/>
              </a:defRPr>
            </a:pPr>
            <a:r>
              <a:rPr lang="pl-PL" dirty="0"/>
              <a:t>Niemcy</a:t>
            </a:r>
            <a:endParaRPr dirty="0"/>
          </a:p>
          <a:p>
            <a:pPr defTabSz="2438400">
              <a:lnSpc>
                <a:spcPct val="100000"/>
              </a:lnSpc>
              <a:spcBef>
                <a:spcPts val="0"/>
              </a:spcBef>
              <a:defRPr sz="2400" b="1">
                <a:solidFill>
                  <a:srgbClr val="5B5A58"/>
                </a:solidFill>
                <a:latin typeface="Arial"/>
                <a:ea typeface="Arial"/>
                <a:cs typeface="Arial"/>
                <a:sym typeface="Arial"/>
              </a:defRPr>
            </a:pPr>
            <a:r>
              <a:rPr lang="pl-PL" sz="2400" dirty="0"/>
              <a:t>Korzeń tarczycy bajkalskiej</a:t>
            </a:r>
            <a:endParaRPr b="0" dirty="0"/>
          </a:p>
          <a:p>
            <a:pPr defTabSz="2438400">
              <a:lnSpc>
                <a:spcPct val="100000"/>
              </a:lnSpc>
              <a:spcBef>
                <a:spcPts val="0"/>
              </a:spcBef>
              <a:defRPr sz="2400" i="1">
                <a:solidFill>
                  <a:srgbClr val="5B5A58"/>
                </a:solidFill>
                <a:latin typeface="Arial"/>
                <a:ea typeface="Arial"/>
                <a:cs typeface="Arial"/>
                <a:sym typeface="Arial"/>
              </a:defRPr>
            </a:pPr>
            <a:r>
              <a:rPr dirty="0"/>
              <a:t>(</a:t>
            </a:r>
            <a:r>
              <a:rPr dirty="0" err="1"/>
              <a:t>Scutellaria</a:t>
            </a:r>
            <a:r>
              <a:rPr dirty="0"/>
              <a:t> </a:t>
            </a:r>
            <a:r>
              <a:rPr dirty="0" err="1"/>
              <a:t>baicalensis</a:t>
            </a:r>
            <a:r>
              <a:rPr dirty="0"/>
              <a:t> root)</a:t>
            </a:r>
            <a:r>
              <a:rPr i="0" dirty="0"/>
              <a:t> </a:t>
            </a:r>
          </a:p>
        </p:txBody>
      </p:sp>
      <p:sp>
        <p:nvSpPr>
          <p:cNvPr id="547" name="Shape 547"/>
          <p:cNvSpPr/>
          <p:nvPr/>
        </p:nvSpPr>
        <p:spPr>
          <a:xfrm>
            <a:off x="12527774" y="4646314"/>
            <a:ext cx="4888930" cy="1738853"/>
          </a:xfrm>
          <a:prstGeom prst="rect">
            <a:avLst/>
          </a:prstGeom>
          <a:ln w="12700">
            <a:miter lim="400000"/>
          </a:ln>
          <a:extLst>
            <a:ext uri="{C572A759-6A51-4108-AA02-DFA0A04FC94B}">
              <ma14:wrappingTextBoxFlag xmlns="" xmlns:ma14="http://schemas.microsoft.com/office/mac/drawingml/2011/main" val="1"/>
            </a:ext>
          </a:extLst>
        </p:spPr>
        <p:txBody>
          <a:bodyPr wrap="square" lIns="243798" tIns="243798" rIns="243798" bIns="243798">
            <a:spAutoFit/>
          </a:bodyPr>
          <a:lstStyle/>
          <a:p>
            <a:pPr defTabSz="2438400">
              <a:lnSpc>
                <a:spcPct val="100000"/>
              </a:lnSpc>
              <a:spcBef>
                <a:spcPts val="0"/>
              </a:spcBef>
              <a:defRPr sz="2800" b="1">
                <a:solidFill>
                  <a:srgbClr val="157C79"/>
                </a:solidFill>
                <a:latin typeface="Arial"/>
                <a:ea typeface="Arial"/>
                <a:cs typeface="Arial"/>
                <a:sym typeface="Arial"/>
              </a:defRPr>
            </a:pPr>
            <a:r>
              <a:rPr lang="pl-PL" dirty="0"/>
              <a:t>Rumunia</a:t>
            </a:r>
            <a:r>
              <a:rPr dirty="0"/>
              <a:t>  </a:t>
            </a:r>
          </a:p>
          <a:p>
            <a:pPr defTabSz="2438400">
              <a:lnSpc>
                <a:spcPct val="100000"/>
              </a:lnSpc>
              <a:spcBef>
                <a:spcPts val="600"/>
              </a:spcBef>
              <a:defRPr sz="2400" b="1">
                <a:solidFill>
                  <a:srgbClr val="5B5A58"/>
                </a:solidFill>
                <a:latin typeface="Arial"/>
                <a:ea typeface="Arial"/>
                <a:cs typeface="Arial"/>
                <a:sym typeface="Arial"/>
              </a:defRPr>
            </a:pPr>
            <a:r>
              <a:rPr lang="pl-PL" dirty="0"/>
              <a:t>Owoce rokitnika zwyczajnego</a:t>
            </a:r>
            <a:endParaRPr dirty="0"/>
          </a:p>
          <a:p>
            <a:pPr defTabSz="2438400">
              <a:lnSpc>
                <a:spcPct val="100000"/>
              </a:lnSpc>
              <a:spcBef>
                <a:spcPts val="0"/>
              </a:spcBef>
              <a:defRPr sz="2400" i="1">
                <a:solidFill>
                  <a:srgbClr val="5B5A58"/>
                </a:solidFill>
                <a:latin typeface="Arial"/>
                <a:ea typeface="Arial"/>
                <a:cs typeface="Arial"/>
                <a:sym typeface="Arial"/>
              </a:defRPr>
            </a:pPr>
            <a:r>
              <a:rPr dirty="0"/>
              <a:t>(</a:t>
            </a:r>
            <a:r>
              <a:rPr dirty="0" err="1"/>
              <a:t>Hippophaë</a:t>
            </a:r>
            <a:r>
              <a:rPr dirty="0"/>
              <a:t> </a:t>
            </a:r>
            <a:r>
              <a:rPr dirty="0" err="1"/>
              <a:t>rhamnoides</a:t>
            </a:r>
            <a:r>
              <a:rPr dirty="0"/>
              <a:t> fruit) </a:t>
            </a:r>
          </a:p>
        </p:txBody>
      </p:sp>
      <p:sp>
        <p:nvSpPr>
          <p:cNvPr id="548" name="Shape 548"/>
          <p:cNvSpPr/>
          <p:nvPr/>
        </p:nvSpPr>
        <p:spPr>
          <a:xfrm>
            <a:off x="13090048" y="6536836"/>
            <a:ext cx="4817697" cy="2605757"/>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600"/>
              </a:spcBef>
              <a:defRPr sz="2800" b="1">
                <a:solidFill>
                  <a:srgbClr val="157C79"/>
                </a:solidFill>
                <a:latin typeface="Arial"/>
                <a:ea typeface="Arial"/>
                <a:cs typeface="Arial"/>
                <a:sym typeface="Arial"/>
              </a:defRPr>
            </a:pPr>
            <a:r>
              <a:rPr lang="pl-PL" sz="2800" b="1" dirty="0">
                <a:solidFill>
                  <a:srgbClr val="157C79"/>
                </a:solidFill>
              </a:rPr>
              <a:t>Bułgaria</a:t>
            </a:r>
            <a:r>
              <a:rPr sz="2400" b="0" dirty="0">
                <a:solidFill>
                  <a:srgbClr val="5B5A58"/>
                </a:solidFill>
              </a:rPr>
              <a:t> </a:t>
            </a:r>
            <a:endParaRPr sz="2400" dirty="0">
              <a:solidFill>
                <a:srgbClr val="5B5A58"/>
              </a:solidFill>
            </a:endParaRPr>
          </a:p>
          <a:p>
            <a:pPr defTabSz="2438400">
              <a:lnSpc>
                <a:spcPct val="100000"/>
              </a:lnSpc>
              <a:spcBef>
                <a:spcPts val="600"/>
              </a:spcBef>
              <a:defRPr sz="2400" b="1">
                <a:solidFill>
                  <a:srgbClr val="5B5A58"/>
                </a:solidFill>
                <a:latin typeface="Arial"/>
                <a:ea typeface="Arial"/>
                <a:cs typeface="Arial"/>
                <a:sym typeface="Arial"/>
              </a:defRPr>
            </a:pPr>
            <a:r>
              <a:rPr lang="pl-PL" b="1" dirty="0"/>
              <a:t>Liście pokrzywy zwyczajnej</a:t>
            </a:r>
            <a:r>
              <a:rPr dirty="0"/>
              <a:t> </a:t>
            </a:r>
          </a:p>
          <a:p>
            <a:pPr defTabSz="2438400">
              <a:lnSpc>
                <a:spcPct val="100000"/>
              </a:lnSpc>
              <a:spcBef>
                <a:spcPts val="1000"/>
              </a:spcBef>
              <a:defRPr sz="2400" i="1">
                <a:solidFill>
                  <a:srgbClr val="5B5A58"/>
                </a:solidFill>
                <a:latin typeface="Arial"/>
                <a:ea typeface="Arial"/>
                <a:cs typeface="Arial"/>
                <a:sym typeface="Arial"/>
              </a:defRPr>
            </a:pPr>
            <a:r>
              <a:rPr dirty="0"/>
              <a:t>(</a:t>
            </a:r>
            <a:r>
              <a:rPr dirty="0" err="1"/>
              <a:t>Urtica</a:t>
            </a:r>
            <a:r>
              <a:rPr dirty="0"/>
              <a:t> </a:t>
            </a:r>
            <a:r>
              <a:rPr dirty="0" err="1"/>
              <a:t>diolica</a:t>
            </a:r>
            <a:r>
              <a:rPr dirty="0"/>
              <a:t> leaf)</a:t>
            </a:r>
          </a:p>
          <a:p>
            <a:pPr defTabSz="2438400">
              <a:lnSpc>
                <a:spcPct val="100000"/>
              </a:lnSpc>
              <a:spcBef>
                <a:spcPts val="0"/>
              </a:spcBef>
              <a:defRPr sz="2400" b="1">
                <a:solidFill>
                  <a:srgbClr val="5B5A58"/>
                </a:solidFill>
                <a:latin typeface="Arial"/>
                <a:ea typeface="Arial"/>
                <a:cs typeface="Arial"/>
                <a:sym typeface="Arial"/>
              </a:defRPr>
            </a:pPr>
            <a:r>
              <a:rPr lang="pl-PL" b="1" dirty="0"/>
              <a:t>Owoce jałowca pospolitego</a:t>
            </a:r>
            <a:r>
              <a:rPr b="0" i="1" dirty="0"/>
              <a:t> </a:t>
            </a:r>
          </a:p>
          <a:p>
            <a:pPr defTabSz="2438400">
              <a:lnSpc>
                <a:spcPct val="100000"/>
              </a:lnSpc>
              <a:spcBef>
                <a:spcPts val="0"/>
              </a:spcBef>
              <a:defRPr sz="2400" i="1">
                <a:solidFill>
                  <a:srgbClr val="5B5A58"/>
                </a:solidFill>
                <a:latin typeface="Arial"/>
                <a:ea typeface="Arial"/>
                <a:cs typeface="Arial"/>
                <a:sym typeface="Arial"/>
              </a:defRPr>
            </a:pPr>
            <a:r>
              <a:rPr dirty="0"/>
              <a:t>(</a:t>
            </a:r>
            <a:r>
              <a:rPr dirty="0" err="1"/>
              <a:t>Juniperus</a:t>
            </a:r>
            <a:r>
              <a:rPr dirty="0"/>
              <a:t> </a:t>
            </a:r>
            <a:r>
              <a:rPr dirty="0" err="1"/>
              <a:t>communis</a:t>
            </a:r>
            <a:r>
              <a:rPr dirty="0"/>
              <a:t> fruit)</a:t>
            </a:r>
            <a:r>
              <a:rPr i="0" dirty="0"/>
              <a:t> </a:t>
            </a:r>
          </a:p>
        </p:txBody>
      </p:sp>
      <p:sp>
        <p:nvSpPr>
          <p:cNvPr id="549" name="Shape 549"/>
          <p:cNvSpPr/>
          <p:nvPr/>
        </p:nvSpPr>
        <p:spPr>
          <a:xfrm>
            <a:off x="928564" y="7509536"/>
            <a:ext cx="8821589" cy="1738853"/>
          </a:xfrm>
          <a:prstGeom prst="rect">
            <a:avLst/>
          </a:prstGeom>
          <a:ln w="12700">
            <a:miter lim="400000"/>
          </a:ln>
          <a:extLst>
            <a:ext uri="{C572A759-6A51-4108-AA02-DFA0A04FC94B}">
              <ma14:wrappingTextBoxFlag xmlns="" xmlns:ma14="http://schemas.microsoft.com/office/mac/drawingml/2011/main" val="1"/>
            </a:ext>
          </a:extLst>
        </p:spPr>
        <p:txBody>
          <a:bodyPr wrap="square" lIns="243798" tIns="243798" rIns="243798" bIns="243798">
            <a:spAutoFit/>
          </a:bodyPr>
          <a:lstStyle/>
          <a:p>
            <a:pPr defTabSz="2438400">
              <a:lnSpc>
                <a:spcPct val="100000"/>
              </a:lnSpc>
              <a:spcBef>
                <a:spcPts val="600"/>
              </a:spcBef>
              <a:defRPr sz="2800" b="1">
                <a:solidFill>
                  <a:srgbClr val="157C79"/>
                </a:solidFill>
                <a:latin typeface="Arial"/>
                <a:ea typeface="Arial"/>
                <a:cs typeface="Arial"/>
                <a:sym typeface="Arial"/>
              </a:defRPr>
            </a:pPr>
            <a:r>
              <a:rPr lang="pl-PL" dirty="0"/>
              <a:t>Polska</a:t>
            </a:r>
            <a:endParaRPr dirty="0"/>
          </a:p>
          <a:p>
            <a:pPr defTabSz="2438400">
              <a:lnSpc>
                <a:spcPct val="100000"/>
              </a:lnSpc>
              <a:spcBef>
                <a:spcPts val="600"/>
              </a:spcBef>
              <a:defRPr sz="2400" b="1">
                <a:solidFill>
                  <a:srgbClr val="5B5A58"/>
                </a:solidFill>
                <a:latin typeface="Arial"/>
                <a:ea typeface="Arial"/>
                <a:cs typeface="Arial"/>
                <a:sym typeface="Arial"/>
              </a:defRPr>
            </a:pPr>
            <a:r>
              <a:rPr lang="pl-PL" dirty="0"/>
              <a:t>Korzeń jeżówki purpurowej</a:t>
            </a:r>
            <a:r>
              <a:rPr b="0" dirty="0"/>
              <a:t> </a:t>
            </a:r>
            <a:r>
              <a:rPr b="0" i="1" dirty="0"/>
              <a:t>(Echinacea </a:t>
            </a:r>
            <a:r>
              <a:rPr b="0" i="1" dirty="0" err="1"/>
              <a:t>purpurea</a:t>
            </a:r>
            <a:r>
              <a:rPr b="0" i="1" dirty="0"/>
              <a:t> herb) </a:t>
            </a:r>
          </a:p>
          <a:p>
            <a:pPr defTabSz="2438400">
              <a:lnSpc>
                <a:spcPct val="100000"/>
              </a:lnSpc>
              <a:spcBef>
                <a:spcPts val="0"/>
              </a:spcBef>
              <a:defRPr sz="2400" b="1">
                <a:solidFill>
                  <a:srgbClr val="5B5A58"/>
                </a:solidFill>
                <a:latin typeface="Arial"/>
                <a:ea typeface="Arial"/>
                <a:cs typeface="Arial"/>
                <a:sym typeface="Arial"/>
              </a:defRPr>
            </a:pPr>
            <a:r>
              <a:rPr lang="pl-PL" dirty="0"/>
              <a:t>Korzeń dzięgiela litwora</a:t>
            </a:r>
            <a:r>
              <a:rPr lang="ru-RU" b="0" i="1" dirty="0"/>
              <a:t> </a:t>
            </a:r>
            <a:r>
              <a:rPr b="0" i="1" dirty="0"/>
              <a:t>(Angelica officinalis root)</a:t>
            </a:r>
          </a:p>
        </p:txBody>
      </p:sp>
      <p:sp>
        <p:nvSpPr>
          <p:cNvPr id="550" name="Shape 550"/>
          <p:cNvSpPr/>
          <p:nvPr/>
        </p:nvSpPr>
        <p:spPr>
          <a:xfrm>
            <a:off x="18456987" y="4687308"/>
            <a:ext cx="6186076" cy="3395717"/>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200"/>
              </a:spcBef>
              <a:defRPr sz="2800" b="1">
                <a:solidFill>
                  <a:srgbClr val="157C79"/>
                </a:solidFill>
                <a:latin typeface="Arial"/>
                <a:ea typeface="Arial"/>
                <a:cs typeface="Arial"/>
                <a:sym typeface="Arial"/>
              </a:defRPr>
            </a:pPr>
            <a:r>
              <a:rPr lang="pl-PL" dirty="0"/>
              <a:t>Rosja</a:t>
            </a:r>
            <a:r>
              <a:rPr dirty="0"/>
              <a:t> </a:t>
            </a:r>
          </a:p>
          <a:p>
            <a:pPr defTabSz="2438400">
              <a:lnSpc>
                <a:spcPct val="100000"/>
              </a:lnSpc>
              <a:spcBef>
                <a:spcPts val="1000"/>
              </a:spcBef>
              <a:defRPr sz="2400" b="1">
                <a:solidFill>
                  <a:srgbClr val="5B5A58"/>
                </a:solidFill>
                <a:latin typeface="Arial"/>
                <a:ea typeface="Arial"/>
                <a:cs typeface="Arial"/>
                <a:sym typeface="Arial"/>
              </a:defRPr>
            </a:pPr>
            <a:r>
              <a:rPr lang="pl-PL" dirty="0"/>
              <a:t>Błyskoporek podkorowy</a:t>
            </a:r>
            <a:r>
              <a:rPr b="0" dirty="0"/>
              <a:t> </a:t>
            </a:r>
            <a:r>
              <a:rPr b="0" i="1" dirty="0"/>
              <a:t>(</a:t>
            </a:r>
            <a:r>
              <a:rPr b="0" i="1" dirty="0" err="1"/>
              <a:t>Inonotus</a:t>
            </a:r>
            <a:r>
              <a:rPr b="0" i="1" dirty="0"/>
              <a:t> obliquus)</a:t>
            </a:r>
          </a:p>
          <a:p>
            <a:pPr defTabSz="2438400">
              <a:lnSpc>
                <a:spcPct val="100000"/>
              </a:lnSpc>
              <a:spcBef>
                <a:spcPts val="0"/>
              </a:spcBef>
              <a:defRPr sz="2400" b="1">
                <a:solidFill>
                  <a:srgbClr val="5B5A58"/>
                </a:solidFill>
                <a:latin typeface="Arial"/>
                <a:ea typeface="Arial"/>
                <a:cs typeface="Arial"/>
                <a:sym typeface="Arial"/>
              </a:defRPr>
            </a:pPr>
            <a:r>
              <a:rPr lang="pl-PL" dirty="0"/>
              <a:t>Korzeń eleuterokoka kolczastego</a:t>
            </a:r>
            <a:r>
              <a:rPr b="0" dirty="0"/>
              <a:t> </a:t>
            </a:r>
          </a:p>
          <a:p>
            <a:pPr defTabSz="2438400">
              <a:lnSpc>
                <a:spcPct val="100000"/>
              </a:lnSpc>
              <a:spcBef>
                <a:spcPts val="1000"/>
              </a:spcBef>
              <a:defRPr sz="2400" i="1">
                <a:solidFill>
                  <a:srgbClr val="5B5A58"/>
                </a:solidFill>
                <a:latin typeface="Arial"/>
                <a:ea typeface="Arial"/>
                <a:cs typeface="Arial"/>
                <a:sym typeface="Arial"/>
              </a:defRPr>
            </a:pPr>
            <a:r>
              <a:rPr dirty="0"/>
              <a:t>(</a:t>
            </a:r>
            <a:r>
              <a:rPr dirty="0" err="1"/>
              <a:t>Eleutherococcus</a:t>
            </a:r>
            <a:r>
              <a:rPr dirty="0"/>
              <a:t> </a:t>
            </a:r>
            <a:r>
              <a:rPr dirty="0" err="1"/>
              <a:t>senticosus</a:t>
            </a:r>
            <a:r>
              <a:rPr dirty="0"/>
              <a:t> root)</a:t>
            </a:r>
          </a:p>
          <a:p>
            <a:pPr defTabSz="2438400">
              <a:lnSpc>
                <a:spcPct val="100000"/>
              </a:lnSpc>
              <a:spcBef>
                <a:spcPts val="0"/>
              </a:spcBef>
              <a:defRPr sz="2400" b="1">
                <a:solidFill>
                  <a:srgbClr val="5B5A58"/>
                </a:solidFill>
                <a:latin typeface="Arial"/>
                <a:ea typeface="Arial"/>
                <a:cs typeface="Arial"/>
                <a:sym typeface="Arial"/>
              </a:defRPr>
            </a:pPr>
            <a:r>
              <a:rPr lang="pl-PL" sz="2400" dirty="0"/>
              <a:t>Korzeń tarczycy bajkalskiej </a:t>
            </a:r>
            <a:r>
              <a:rPr b="0" dirty="0"/>
              <a:t> </a:t>
            </a:r>
          </a:p>
          <a:p>
            <a:pPr defTabSz="2438400">
              <a:lnSpc>
                <a:spcPct val="100000"/>
              </a:lnSpc>
              <a:spcBef>
                <a:spcPts val="0"/>
              </a:spcBef>
              <a:defRPr sz="2400" i="1">
                <a:solidFill>
                  <a:srgbClr val="5B5A58"/>
                </a:solidFill>
                <a:latin typeface="Arial"/>
                <a:ea typeface="Arial"/>
                <a:cs typeface="Arial"/>
                <a:sym typeface="Arial"/>
              </a:defRPr>
            </a:pPr>
            <a:r>
              <a:rPr dirty="0"/>
              <a:t>(</a:t>
            </a:r>
            <a:r>
              <a:rPr dirty="0" err="1"/>
              <a:t>Scutellaria</a:t>
            </a:r>
            <a:r>
              <a:rPr dirty="0"/>
              <a:t> </a:t>
            </a:r>
            <a:r>
              <a:rPr dirty="0" err="1"/>
              <a:t>baicalensis</a:t>
            </a:r>
            <a:r>
              <a:rPr dirty="0"/>
              <a:t> root)</a:t>
            </a:r>
            <a:r>
              <a:rPr i="0" dirty="0"/>
              <a:t> </a:t>
            </a:r>
          </a:p>
        </p:txBody>
      </p:sp>
      <p:sp>
        <p:nvSpPr>
          <p:cNvPr id="551" name="Shape 551"/>
          <p:cNvSpPr/>
          <p:nvPr/>
        </p:nvSpPr>
        <p:spPr>
          <a:xfrm>
            <a:off x="4172672" y="4661553"/>
            <a:ext cx="5171133" cy="166190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600"/>
              </a:spcBef>
              <a:defRPr sz="2800" b="1">
                <a:solidFill>
                  <a:srgbClr val="157C79"/>
                </a:solidFill>
                <a:latin typeface="Arial"/>
                <a:ea typeface="Arial"/>
                <a:cs typeface="Arial"/>
                <a:sym typeface="Arial"/>
              </a:defRPr>
            </a:pPr>
            <a:r>
              <a:rPr lang="pl-PL" sz="2800" b="1" dirty="0">
                <a:solidFill>
                  <a:srgbClr val="157C79"/>
                </a:solidFill>
              </a:rPr>
              <a:t>Finlandia</a:t>
            </a:r>
            <a:r>
              <a:rPr sz="2400" b="0" dirty="0">
                <a:solidFill>
                  <a:srgbClr val="5B5A58"/>
                </a:solidFill>
              </a:rPr>
              <a:t> </a:t>
            </a:r>
            <a:endParaRPr sz="2400" dirty="0">
              <a:solidFill>
                <a:srgbClr val="5B5A58"/>
              </a:solidFill>
            </a:endParaRPr>
          </a:p>
          <a:p>
            <a:pPr defTabSz="2438400">
              <a:lnSpc>
                <a:spcPct val="100000"/>
              </a:lnSpc>
              <a:spcBef>
                <a:spcPts val="0"/>
              </a:spcBef>
              <a:defRPr sz="2400" b="1">
                <a:solidFill>
                  <a:srgbClr val="5B5A58"/>
                </a:solidFill>
                <a:latin typeface="Arial"/>
                <a:ea typeface="Arial"/>
                <a:cs typeface="Arial"/>
                <a:sym typeface="Arial"/>
              </a:defRPr>
            </a:pPr>
            <a:r>
              <a:rPr lang="pl-PL" b="1" dirty="0"/>
              <a:t>Liście brzozy</a:t>
            </a:r>
            <a:endParaRPr b="0" dirty="0"/>
          </a:p>
          <a:p>
            <a:pPr defTabSz="2438400">
              <a:lnSpc>
                <a:spcPct val="100000"/>
              </a:lnSpc>
              <a:spcBef>
                <a:spcPts val="0"/>
              </a:spcBef>
              <a:defRPr sz="2400" b="1">
                <a:solidFill>
                  <a:srgbClr val="5B5A58"/>
                </a:solidFill>
                <a:latin typeface="Arial"/>
                <a:ea typeface="Arial"/>
                <a:cs typeface="Arial"/>
                <a:sym typeface="Arial"/>
              </a:defRPr>
            </a:pPr>
            <a:r>
              <a:rPr b="0" i="1" dirty="0"/>
              <a:t>(Betula alba leaf)</a:t>
            </a:r>
          </a:p>
        </p:txBody>
      </p:sp>
      <p:sp>
        <p:nvSpPr>
          <p:cNvPr id="552" name="Shape 552"/>
          <p:cNvSpPr/>
          <p:nvPr/>
        </p:nvSpPr>
        <p:spPr>
          <a:xfrm>
            <a:off x="14517574" y="9239539"/>
            <a:ext cx="3486289" cy="1661909"/>
          </a:xfrm>
          <a:prstGeom prst="rect">
            <a:avLst/>
          </a:prstGeom>
          <a:ln w="12700">
            <a:miter lim="400000"/>
          </a:ln>
          <a:extLst>
            <a:ext uri="{C572A759-6A51-4108-AA02-DFA0A04FC94B}">
              <ma14:wrappingTextBoxFlag xmlns="" xmlns:ma14="http://schemas.microsoft.com/office/mac/drawingml/2011/main" val="1"/>
            </a:ext>
          </a:extLst>
        </p:spPr>
        <p:txBody>
          <a:bodyPr wrap="square" lIns="243798" tIns="243798" rIns="243798" bIns="243798">
            <a:spAutoFit/>
          </a:bodyPr>
          <a:lstStyle/>
          <a:p>
            <a:pPr defTabSz="2438400">
              <a:lnSpc>
                <a:spcPct val="100000"/>
              </a:lnSpc>
              <a:spcBef>
                <a:spcPts val="600"/>
              </a:spcBef>
              <a:defRPr sz="2800" b="1">
                <a:solidFill>
                  <a:srgbClr val="157C79"/>
                </a:solidFill>
                <a:latin typeface="Arial"/>
                <a:ea typeface="Arial"/>
                <a:cs typeface="Arial"/>
                <a:sym typeface="Arial"/>
              </a:defRPr>
            </a:pPr>
            <a:r>
              <a:rPr lang="pl-PL" sz="2800" b="1" dirty="0">
                <a:solidFill>
                  <a:srgbClr val="157C79"/>
                </a:solidFill>
              </a:rPr>
              <a:t>Ukraina</a:t>
            </a:r>
            <a:r>
              <a:rPr sz="2400" b="0" dirty="0">
                <a:solidFill>
                  <a:srgbClr val="5B5A58"/>
                </a:solidFill>
              </a:rPr>
              <a:t> </a:t>
            </a:r>
            <a:endParaRPr sz="2400" dirty="0">
              <a:solidFill>
                <a:srgbClr val="5B5A58"/>
              </a:solidFill>
            </a:endParaRPr>
          </a:p>
          <a:p>
            <a:pPr defTabSz="2438400">
              <a:lnSpc>
                <a:spcPct val="100000"/>
              </a:lnSpc>
              <a:spcBef>
                <a:spcPts val="0"/>
              </a:spcBef>
              <a:defRPr sz="2400" b="1">
                <a:solidFill>
                  <a:srgbClr val="5B5A58"/>
                </a:solidFill>
                <a:latin typeface="Arial"/>
                <a:ea typeface="Arial"/>
                <a:cs typeface="Arial"/>
                <a:sym typeface="Arial"/>
              </a:defRPr>
            </a:pPr>
            <a:r>
              <a:rPr lang="pl-PL" dirty="0"/>
              <a:t>Kwiaty lipy</a:t>
            </a:r>
            <a:r>
              <a:rPr dirty="0"/>
              <a:t> </a:t>
            </a:r>
            <a:r>
              <a:rPr b="0" dirty="0"/>
              <a:t> </a:t>
            </a:r>
          </a:p>
          <a:p>
            <a:pPr defTabSz="2438400">
              <a:lnSpc>
                <a:spcPct val="100000"/>
              </a:lnSpc>
              <a:spcBef>
                <a:spcPts val="0"/>
              </a:spcBef>
              <a:defRPr sz="2400" i="1">
                <a:solidFill>
                  <a:srgbClr val="5B5A58"/>
                </a:solidFill>
                <a:latin typeface="Arial"/>
                <a:ea typeface="Arial"/>
                <a:cs typeface="Arial"/>
                <a:sym typeface="Arial"/>
              </a:defRPr>
            </a:pPr>
            <a:r>
              <a:rPr dirty="0"/>
              <a:t>(</a:t>
            </a:r>
            <a:r>
              <a:rPr dirty="0" err="1"/>
              <a:t>Tilia</a:t>
            </a:r>
            <a:r>
              <a:rPr dirty="0"/>
              <a:t> </a:t>
            </a:r>
            <a:r>
              <a:rPr dirty="0" err="1"/>
              <a:t>cordata</a:t>
            </a:r>
            <a:r>
              <a:rPr dirty="0"/>
              <a:t> flower)</a:t>
            </a:r>
            <a:r>
              <a:rPr i="0" dirty="0"/>
              <a:t> </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4" name="Group 584"/>
          <p:cNvGrpSpPr/>
          <p:nvPr/>
        </p:nvGrpSpPr>
        <p:grpSpPr>
          <a:xfrm>
            <a:off x="-4103407" y="49119"/>
            <a:ext cx="33601345" cy="15981726"/>
            <a:chOff x="0" y="-1"/>
            <a:chExt cx="33601344" cy="15981725"/>
          </a:xfrm>
        </p:grpSpPr>
        <p:pic>
          <p:nvPicPr>
            <p:cNvPr id="556" name="image49.png" descr="Image"/>
            <p:cNvPicPr>
              <a:picLocks noChangeAspect="1"/>
            </p:cNvPicPr>
            <p:nvPr/>
          </p:nvPicPr>
          <p:blipFill>
            <a:blip r:embed="rId3"/>
            <a:stretch>
              <a:fillRect/>
            </a:stretch>
          </p:blipFill>
          <p:spPr>
            <a:xfrm>
              <a:off x="-1" y="-2"/>
              <a:ext cx="33601345" cy="15981726"/>
            </a:xfrm>
            <a:prstGeom prst="rect">
              <a:avLst/>
            </a:prstGeom>
            <a:ln w="12700" cap="flat">
              <a:noFill/>
              <a:miter lim="400000"/>
            </a:ln>
            <a:effectLst/>
          </p:spPr>
        </p:pic>
        <p:sp>
          <p:nvSpPr>
            <p:cNvPr id="557" name="Shape 557"/>
            <p:cNvSpPr/>
            <p:nvPr/>
          </p:nvSpPr>
          <p:spPr>
            <a:xfrm>
              <a:off x="24311631" y="7918284"/>
              <a:ext cx="145155" cy="145153"/>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58" name="Shape 558"/>
            <p:cNvSpPr/>
            <p:nvPr/>
          </p:nvSpPr>
          <p:spPr>
            <a:xfrm>
              <a:off x="18318200" y="9704025"/>
              <a:ext cx="187697" cy="187697"/>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59" name="Shape 559"/>
            <p:cNvSpPr/>
            <p:nvPr/>
          </p:nvSpPr>
          <p:spPr>
            <a:xfrm>
              <a:off x="15217081" y="9249231"/>
              <a:ext cx="145155" cy="145154"/>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60" name="Shape 560"/>
            <p:cNvSpPr/>
            <p:nvPr/>
          </p:nvSpPr>
          <p:spPr>
            <a:xfrm>
              <a:off x="9744325" y="12788367"/>
              <a:ext cx="136899" cy="136897"/>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61" name="Shape 561"/>
            <p:cNvSpPr/>
            <p:nvPr/>
          </p:nvSpPr>
          <p:spPr>
            <a:xfrm>
              <a:off x="6211034" y="8920353"/>
              <a:ext cx="173517" cy="173517"/>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562" name="Shape 562"/>
            <p:cNvSpPr/>
            <p:nvPr/>
          </p:nvSpPr>
          <p:spPr>
            <a:xfrm>
              <a:off x="25665200" y="9153664"/>
              <a:ext cx="152405" cy="152405"/>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563" name="image3.png" descr="Image"/>
            <p:cNvPicPr>
              <a:picLocks noChangeAspect="1"/>
            </p:cNvPicPr>
            <p:nvPr/>
          </p:nvPicPr>
          <p:blipFill>
            <a:blip r:embed="rId4"/>
            <a:stretch>
              <a:fillRect/>
            </a:stretch>
          </p:blipFill>
          <p:spPr>
            <a:xfrm>
              <a:off x="4836401" y="12622981"/>
              <a:ext cx="2410243" cy="422286"/>
            </a:xfrm>
            <a:prstGeom prst="rect">
              <a:avLst/>
            </a:prstGeom>
            <a:ln w="12700" cap="flat">
              <a:noFill/>
              <a:miter lim="400000"/>
            </a:ln>
            <a:effectLst/>
          </p:spPr>
        </p:pic>
        <p:sp>
          <p:nvSpPr>
            <p:cNvPr id="564" name="Shape 564"/>
            <p:cNvSpPr/>
            <p:nvPr/>
          </p:nvSpPr>
          <p:spPr>
            <a:xfrm>
              <a:off x="17938024" y="12361128"/>
              <a:ext cx="148117" cy="148117"/>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nvGrpSpPr>
            <p:cNvPr id="567" name="Group 567"/>
            <p:cNvGrpSpPr/>
            <p:nvPr/>
          </p:nvGrpSpPr>
          <p:grpSpPr>
            <a:xfrm>
              <a:off x="6302811" y="7118097"/>
              <a:ext cx="535320" cy="1776900"/>
              <a:chOff x="-1" y="0"/>
              <a:chExt cx="535318" cy="1776899"/>
            </a:xfrm>
          </p:grpSpPr>
          <p:sp>
            <p:nvSpPr>
              <p:cNvPr id="565" name="Shape 565"/>
              <p:cNvSpPr/>
              <p:nvPr/>
            </p:nvSpPr>
            <p:spPr>
              <a:xfrm flipH="1" flipV="1">
                <a:off x="-2" y="-1"/>
                <a:ext cx="4" cy="1776900"/>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66" name="Shape 566"/>
              <p:cNvSpPr/>
              <p:nvPr/>
            </p:nvSpPr>
            <p:spPr>
              <a:xfrm flipH="1">
                <a:off x="65977" y="62797"/>
                <a:ext cx="469341"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70" name="Group 570"/>
            <p:cNvGrpSpPr/>
            <p:nvPr/>
          </p:nvGrpSpPr>
          <p:grpSpPr>
            <a:xfrm>
              <a:off x="8448730" y="10843453"/>
              <a:ext cx="1372613" cy="1937242"/>
              <a:chOff x="0" y="0"/>
              <a:chExt cx="1372612" cy="1937241"/>
            </a:xfrm>
          </p:grpSpPr>
          <p:sp>
            <p:nvSpPr>
              <p:cNvPr id="568" name="Shape 568"/>
              <p:cNvSpPr/>
              <p:nvPr/>
            </p:nvSpPr>
            <p:spPr>
              <a:xfrm flipV="1">
                <a:off x="1372609" y="-1"/>
                <a:ext cx="3" cy="1937242"/>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69" name="Shape 569"/>
              <p:cNvSpPr/>
              <p:nvPr/>
            </p:nvSpPr>
            <p:spPr>
              <a:xfrm>
                <a:off x="-1" y="17604"/>
                <a:ext cx="1344910"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73" name="Group 573"/>
            <p:cNvGrpSpPr/>
            <p:nvPr/>
          </p:nvGrpSpPr>
          <p:grpSpPr>
            <a:xfrm>
              <a:off x="15995937" y="5195661"/>
              <a:ext cx="2420042" cy="4478391"/>
              <a:chOff x="0" y="0"/>
              <a:chExt cx="2420040" cy="4478389"/>
            </a:xfrm>
          </p:grpSpPr>
          <p:sp>
            <p:nvSpPr>
              <p:cNvPr id="571" name="Shape 571"/>
              <p:cNvSpPr/>
              <p:nvPr/>
            </p:nvSpPr>
            <p:spPr>
              <a:xfrm>
                <a:off x="0" y="7847"/>
                <a:ext cx="2342603"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72" name="Shape 572"/>
              <p:cNvSpPr/>
              <p:nvPr/>
            </p:nvSpPr>
            <p:spPr>
              <a:xfrm flipV="1">
                <a:off x="2420039" y="-1"/>
                <a:ext cx="3" cy="4478390"/>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76" name="Group 576"/>
            <p:cNvGrpSpPr/>
            <p:nvPr/>
          </p:nvGrpSpPr>
          <p:grpSpPr>
            <a:xfrm>
              <a:off x="13282097" y="7142871"/>
              <a:ext cx="1999710" cy="2088194"/>
              <a:chOff x="0" y="0"/>
              <a:chExt cx="1999708" cy="2088193"/>
            </a:xfrm>
          </p:grpSpPr>
          <p:sp>
            <p:nvSpPr>
              <p:cNvPr id="574" name="Shape 574"/>
              <p:cNvSpPr/>
              <p:nvPr/>
            </p:nvSpPr>
            <p:spPr>
              <a:xfrm flipV="1">
                <a:off x="1999705" y="-1"/>
                <a:ext cx="3" cy="2088194"/>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75" name="Shape 575"/>
              <p:cNvSpPr/>
              <p:nvPr/>
            </p:nvSpPr>
            <p:spPr>
              <a:xfrm>
                <a:off x="-1" y="36178"/>
                <a:ext cx="1909955"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79" name="Group 579"/>
            <p:cNvGrpSpPr/>
            <p:nvPr/>
          </p:nvGrpSpPr>
          <p:grpSpPr>
            <a:xfrm>
              <a:off x="15935524" y="10717439"/>
              <a:ext cx="2075987" cy="1625408"/>
              <a:chOff x="0" y="0"/>
              <a:chExt cx="2075986" cy="1625406"/>
            </a:xfrm>
          </p:grpSpPr>
          <p:sp>
            <p:nvSpPr>
              <p:cNvPr id="577" name="Shape 577"/>
              <p:cNvSpPr/>
              <p:nvPr/>
            </p:nvSpPr>
            <p:spPr>
              <a:xfrm flipH="1" flipV="1">
                <a:off x="2075984" y="0"/>
                <a:ext cx="3" cy="1625408"/>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78" name="Shape 578"/>
              <p:cNvSpPr/>
              <p:nvPr/>
            </p:nvSpPr>
            <p:spPr>
              <a:xfrm flipH="1">
                <a:off x="0" y="40377"/>
                <a:ext cx="2051510"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grpSp>
          <p:nvGrpSpPr>
            <p:cNvPr id="582" name="Group 582"/>
            <p:cNvGrpSpPr/>
            <p:nvPr/>
          </p:nvGrpSpPr>
          <p:grpSpPr>
            <a:xfrm>
              <a:off x="22825179" y="5132133"/>
              <a:ext cx="1543247" cy="2781240"/>
              <a:chOff x="0" y="0"/>
              <a:chExt cx="1543246" cy="2781238"/>
            </a:xfrm>
          </p:grpSpPr>
          <p:sp>
            <p:nvSpPr>
              <p:cNvPr id="580" name="Shape 580"/>
              <p:cNvSpPr/>
              <p:nvPr/>
            </p:nvSpPr>
            <p:spPr>
              <a:xfrm flipH="1" flipV="1">
                <a:off x="1543243" y="0"/>
                <a:ext cx="4" cy="2781240"/>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sp>
            <p:nvSpPr>
              <p:cNvPr id="581" name="Shape 581"/>
              <p:cNvSpPr/>
              <p:nvPr/>
            </p:nvSpPr>
            <p:spPr>
              <a:xfrm flipH="1">
                <a:off x="-1" y="40529"/>
                <a:ext cx="1496938"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sp>
          <p:nvSpPr>
            <p:cNvPr id="583" name="Shape 583"/>
            <p:cNvSpPr/>
            <p:nvPr/>
          </p:nvSpPr>
          <p:spPr>
            <a:xfrm>
              <a:off x="22892272" y="9229864"/>
              <a:ext cx="2707692" cy="3"/>
            </a:xfrm>
            <a:prstGeom prst="line">
              <a:avLst/>
            </a:prstGeom>
            <a:noFill/>
            <a:ln w="38100" cap="rnd">
              <a:solidFill>
                <a:srgbClr val="3D5751"/>
              </a:solidFill>
              <a:custDash>
                <a:ds d="100000" sp="200000"/>
              </a:custDash>
              <a:round/>
            </a:ln>
            <a:effectLst/>
          </p:spPr>
          <p:txBody>
            <a:bodyPr wrap="square" lIns="45718" tIns="45718" rIns="45718" bIns="45718" numCol="1" anchor="t">
              <a:noAutofit/>
            </a:bodyPr>
            <a:lstStyle/>
            <a:p>
              <a:endParaRPr/>
            </a:p>
          </p:txBody>
        </p:sp>
      </p:grpSp>
      <p:sp>
        <p:nvSpPr>
          <p:cNvPr id="585" name="Shape 585"/>
          <p:cNvSpPr/>
          <p:nvPr/>
        </p:nvSpPr>
        <p:spPr>
          <a:xfrm>
            <a:off x="16556552" y="4756811"/>
            <a:ext cx="3937186" cy="2031240"/>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0"/>
              </a:spcBef>
              <a:defRPr sz="2800" b="1">
                <a:solidFill>
                  <a:srgbClr val="157C79"/>
                </a:solidFill>
                <a:latin typeface="Arial"/>
                <a:ea typeface="Arial"/>
                <a:cs typeface="Arial"/>
                <a:sym typeface="Arial"/>
              </a:defRPr>
            </a:pPr>
            <a:r>
              <a:rPr lang="pl-PL" sz="2800" b="1" dirty="0">
                <a:solidFill>
                  <a:srgbClr val="157C79"/>
                </a:solidFill>
              </a:rPr>
              <a:t>Mongolia</a:t>
            </a:r>
            <a:r>
              <a:rPr sz="2400" b="0" dirty="0">
                <a:solidFill>
                  <a:srgbClr val="5B5A58"/>
                </a:solidFill>
              </a:rPr>
              <a:t> </a:t>
            </a:r>
            <a:endParaRPr sz="2400" dirty="0">
              <a:solidFill>
                <a:srgbClr val="5B5A58"/>
              </a:solidFill>
            </a:endParaRPr>
          </a:p>
          <a:p>
            <a:pPr defTabSz="2438400">
              <a:lnSpc>
                <a:spcPct val="100000"/>
              </a:lnSpc>
              <a:spcBef>
                <a:spcPts val="0"/>
              </a:spcBef>
              <a:defRPr sz="2400" b="1">
                <a:solidFill>
                  <a:srgbClr val="5B5A58"/>
                </a:solidFill>
                <a:latin typeface="Arial"/>
                <a:ea typeface="Arial"/>
                <a:cs typeface="Arial"/>
                <a:sym typeface="Arial"/>
              </a:defRPr>
            </a:pPr>
            <a:r>
              <a:rPr lang="pl-PL" b="1" dirty="0"/>
              <a:t>Korzeń traganka</a:t>
            </a:r>
            <a:r>
              <a:rPr b="0" dirty="0"/>
              <a:t> </a:t>
            </a:r>
          </a:p>
          <a:p>
            <a:pPr defTabSz="2438400">
              <a:lnSpc>
                <a:spcPct val="100000"/>
              </a:lnSpc>
              <a:spcBef>
                <a:spcPts val="0"/>
              </a:spcBef>
              <a:defRPr sz="2400" i="1">
                <a:solidFill>
                  <a:srgbClr val="5B5A58"/>
                </a:solidFill>
                <a:latin typeface="Arial"/>
                <a:ea typeface="Arial"/>
                <a:cs typeface="Arial"/>
                <a:sym typeface="Arial"/>
              </a:defRPr>
            </a:pPr>
            <a:r>
              <a:rPr dirty="0"/>
              <a:t>(</a:t>
            </a:r>
            <a:r>
              <a:rPr dirty="0" err="1"/>
              <a:t>Astragalus</a:t>
            </a:r>
            <a:r>
              <a:rPr dirty="0"/>
              <a:t> </a:t>
            </a:r>
            <a:r>
              <a:rPr dirty="0" err="1"/>
              <a:t>chinensis</a:t>
            </a:r>
            <a:r>
              <a:rPr dirty="0"/>
              <a:t> root)</a:t>
            </a:r>
          </a:p>
        </p:txBody>
      </p:sp>
      <p:sp>
        <p:nvSpPr>
          <p:cNvPr id="586" name="Shape 586"/>
          <p:cNvSpPr/>
          <p:nvPr/>
        </p:nvSpPr>
        <p:spPr>
          <a:xfrm>
            <a:off x="17332873" y="8789166"/>
            <a:ext cx="4938731" cy="3395717"/>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1000"/>
              </a:spcBef>
              <a:defRPr sz="2800" b="1">
                <a:solidFill>
                  <a:srgbClr val="157C79"/>
                </a:solidFill>
                <a:latin typeface="Arial"/>
                <a:ea typeface="Arial"/>
                <a:cs typeface="Arial"/>
                <a:sym typeface="Arial"/>
              </a:defRPr>
            </a:pPr>
            <a:r>
              <a:rPr lang="pl-PL" sz="2800" b="1" dirty="0">
                <a:solidFill>
                  <a:srgbClr val="157C79"/>
                </a:solidFill>
              </a:rPr>
              <a:t>Chiny</a:t>
            </a:r>
            <a:r>
              <a:rPr sz="2400" b="0" dirty="0">
                <a:solidFill>
                  <a:srgbClr val="5B5A58"/>
                </a:solidFill>
              </a:rPr>
              <a:t> </a:t>
            </a:r>
            <a:endParaRPr sz="2400" dirty="0">
              <a:solidFill>
                <a:srgbClr val="5B5A58"/>
              </a:solidFill>
            </a:endParaRPr>
          </a:p>
          <a:p>
            <a:pPr defTabSz="2438400">
              <a:lnSpc>
                <a:spcPct val="100000"/>
              </a:lnSpc>
              <a:spcBef>
                <a:spcPts val="0"/>
              </a:spcBef>
              <a:defRPr sz="2400" b="1">
                <a:solidFill>
                  <a:srgbClr val="5B5A58"/>
                </a:solidFill>
                <a:latin typeface="Arial"/>
                <a:ea typeface="Arial"/>
                <a:cs typeface="Arial"/>
                <a:sym typeface="Arial"/>
              </a:defRPr>
            </a:pPr>
            <a:r>
              <a:rPr lang="pl-PL" b="1" dirty="0"/>
              <a:t>Korzeń lukrecji gładkiej</a:t>
            </a:r>
            <a:endParaRPr b="0" dirty="0"/>
          </a:p>
          <a:p>
            <a:pPr defTabSz="2438400">
              <a:lnSpc>
                <a:spcPct val="100000"/>
              </a:lnSpc>
              <a:spcBef>
                <a:spcPts val="1000"/>
              </a:spcBef>
              <a:defRPr sz="2400" i="1">
                <a:solidFill>
                  <a:srgbClr val="5B5A58"/>
                </a:solidFill>
                <a:latin typeface="Arial"/>
                <a:ea typeface="Arial"/>
                <a:cs typeface="Arial"/>
                <a:sym typeface="Arial"/>
              </a:defRPr>
            </a:pPr>
            <a:r>
              <a:rPr dirty="0"/>
              <a:t>(</a:t>
            </a:r>
            <a:r>
              <a:rPr dirty="0" err="1"/>
              <a:t>Glycyrrhiza</a:t>
            </a:r>
            <a:r>
              <a:rPr dirty="0"/>
              <a:t> </a:t>
            </a:r>
            <a:r>
              <a:rPr dirty="0" err="1"/>
              <a:t>glabra</a:t>
            </a:r>
            <a:r>
              <a:rPr dirty="0"/>
              <a:t> root)</a:t>
            </a:r>
          </a:p>
          <a:p>
            <a:pPr defTabSz="2438400">
              <a:lnSpc>
                <a:spcPct val="100000"/>
              </a:lnSpc>
              <a:spcBef>
                <a:spcPts val="0"/>
              </a:spcBef>
              <a:defRPr sz="2400" b="1">
                <a:solidFill>
                  <a:srgbClr val="5B5A58"/>
                </a:solidFill>
                <a:latin typeface="Arial"/>
                <a:ea typeface="Arial"/>
                <a:cs typeface="Arial"/>
                <a:sym typeface="Arial"/>
              </a:defRPr>
            </a:pPr>
            <a:r>
              <a:rPr lang="pl-PL" dirty="0"/>
              <a:t>Korzeń róźeńca górskiego</a:t>
            </a:r>
            <a:r>
              <a:rPr dirty="0"/>
              <a:t> </a:t>
            </a:r>
          </a:p>
          <a:p>
            <a:pPr defTabSz="2438400">
              <a:lnSpc>
                <a:spcPct val="100000"/>
              </a:lnSpc>
              <a:spcBef>
                <a:spcPts val="1000"/>
              </a:spcBef>
              <a:defRPr sz="2400" i="1">
                <a:solidFill>
                  <a:srgbClr val="5B5A58"/>
                </a:solidFill>
                <a:latin typeface="Arial"/>
                <a:ea typeface="Arial"/>
                <a:cs typeface="Arial"/>
                <a:sym typeface="Arial"/>
              </a:defRPr>
            </a:pPr>
            <a:r>
              <a:rPr dirty="0"/>
              <a:t>(</a:t>
            </a:r>
            <a:r>
              <a:rPr dirty="0" err="1"/>
              <a:t>Rhodiola</a:t>
            </a:r>
            <a:r>
              <a:rPr dirty="0"/>
              <a:t> </a:t>
            </a:r>
            <a:r>
              <a:rPr dirty="0" err="1"/>
              <a:t>rosea</a:t>
            </a:r>
            <a:r>
              <a:rPr dirty="0"/>
              <a:t> root) </a:t>
            </a:r>
          </a:p>
          <a:p>
            <a:pPr defTabSz="2438400">
              <a:lnSpc>
                <a:spcPct val="100000"/>
              </a:lnSpc>
              <a:spcBef>
                <a:spcPts val="0"/>
              </a:spcBef>
              <a:defRPr sz="2400" b="1">
                <a:solidFill>
                  <a:srgbClr val="5B5A58"/>
                </a:solidFill>
                <a:latin typeface="Arial"/>
                <a:ea typeface="Arial"/>
                <a:cs typeface="Arial"/>
                <a:sym typeface="Arial"/>
              </a:defRPr>
            </a:pPr>
            <a:r>
              <a:rPr lang="pl-PL" dirty="0"/>
              <a:t>Korzeń szałwii czerwonej</a:t>
            </a:r>
            <a:r>
              <a:rPr b="0" i="1" dirty="0"/>
              <a:t> </a:t>
            </a:r>
          </a:p>
          <a:p>
            <a:pPr defTabSz="2438400">
              <a:lnSpc>
                <a:spcPct val="100000"/>
              </a:lnSpc>
              <a:spcBef>
                <a:spcPts val="0"/>
              </a:spcBef>
              <a:defRPr sz="2400" i="1">
                <a:solidFill>
                  <a:srgbClr val="5B5A58"/>
                </a:solidFill>
                <a:latin typeface="Arial"/>
                <a:ea typeface="Arial"/>
                <a:cs typeface="Arial"/>
                <a:sym typeface="Arial"/>
              </a:defRPr>
            </a:pPr>
            <a:r>
              <a:rPr dirty="0"/>
              <a:t>(Salvia </a:t>
            </a:r>
            <a:r>
              <a:rPr dirty="0" err="1"/>
              <a:t>miltiorrhiza</a:t>
            </a:r>
            <a:r>
              <a:rPr dirty="0"/>
              <a:t> root)</a:t>
            </a:r>
          </a:p>
        </p:txBody>
      </p:sp>
      <p:sp>
        <p:nvSpPr>
          <p:cNvPr id="587" name="Shape 587"/>
          <p:cNvSpPr/>
          <p:nvPr/>
        </p:nvSpPr>
        <p:spPr>
          <a:xfrm>
            <a:off x="8307551" y="10339203"/>
            <a:ext cx="4586040" cy="166190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0"/>
              </a:spcBef>
              <a:defRPr sz="2800" b="1">
                <a:solidFill>
                  <a:srgbClr val="157C79"/>
                </a:solidFill>
                <a:latin typeface="Arial"/>
                <a:ea typeface="Arial"/>
                <a:cs typeface="Arial"/>
                <a:sym typeface="Arial"/>
              </a:defRPr>
            </a:pPr>
            <a:r>
              <a:rPr lang="pl-PL" dirty="0"/>
              <a:t>Południowa Afryka</a:t>
            </a:r>
            <a:endParaRPr dirty="0"/>
          </a:p>
          <a:p>
            <a:pPr defTabSz="2438400">
              <a:lnSpc>
                <a:spcPct val="100000"/>
              </a:lnSpc>
              <a:spcBef>
                <a:spcPts val="0"/>
              </a:spcBef>
              <a:defRPr sz="2400" b="1">
                <a:solidFill>
                  <a:srgbClr val="5B5A58"/>
                </a:solidFill>
                <a:latin typeface="Arial"/>
                <a:ea typeface="Arial"/>
                <a:cs typeface="Arial"/>
                <a:sym typeface="Arial"/>
              </a:defRPr>
            </a:pPr>
            <a:r>
              <a:rPr lang="pl-PL" b="1" dirty="0"/>
              <a:t>Liście aloesu</a:t>
            </a:r>
            <a:r>
              <a:rPr b="0" dirty="0"/>
              <a:t> </a:t>
            </a:r>
          </a:p>
          <a:p>
            <a:pPr defTabSz="2438400">
              <a:lnSpc>
                <a:spcPct val="100000"/>
              </a:lnSpc>
              <a:spcBef>
                <a:spcPts val="0"/>
              </a:spcBef>
              <a:defRPr sz="2400" b="1">
                <a:solidFill>
                  <a:srgbClr val="5B5A58"/>
                </a:solidFill>
                <a:latin typeface="Arial"/>
                <a:ea typeface="Arial"/>
                <a:cs typeface="Arial"/>
                <a:sym typeface="Arial"/>
              </a:defRPr>
            </a:pPr>
            <a:r>
              <a:rPr b="0" i="1" dirty="0"/>
              <a:t>(Aloe </a:t>
            </a:r>
            <a:r>
              <a:rPr b="0" i="1" dirty="0" err="1"/>
              <a:t>arborescens</a:t>
            </a:r>
            <a:r>
              <a:rPr b="0" i="1" dirty="0"/>
              <a:t>)</a:t>
            </a:r>
            <a:r>
              <a:rPr b="0" dirty="0"/>
              <a:t> </a:t>
            </a:r>
          </a:p>
        </p:txBody>
      </p:sp>
      <p:sp>
        <p:nvSpPr>
          <p:cNvPr id="588" name="Shape 588"/>
          <p:cNvSpPr/>
          <p:nvPr/>
        </p:nvSpPr>
        <p:spPr>
          <a:xfrm>
            <a:off x="2592808" y="6799968"/>
            <a:ext cx="4185261" cy="2031240"/>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600"/>
              </a:spcBef>
              <a:defRPr sz="2800" b="1">
                <a:solidFill>
                  <a:srgbClr val="157C79"/>
                </a:solidFill>
                <a:latin typeface="Arial"/>
                <a:ea typeface="Arial"/>
                <a:cs typeface="Arial"/>
                <a:sym typeface="Arial"/>
              </a:defRPr>
            </a:pPr>
            <a:r>
              <a:rPr lang="pl-PL" dirty="0"/>
              <a:t>USA</a:t>
            </a:r>
            <a:endParaRPr dirty="0"/>
          </a:p>
          <a:p>
            <a:pPr defTabSz="2438400">
              <a:lnSpc>
                <a:spcPct val="100000"/>
              </a:lnSpc>
              <a:spcBef>
                <a:spcPts val="0"/>
              </a:spcBef>
              <a:defRPr sz="2400" b="1">
                <a:solidFill>
                  <a:srgbClr val="5B5A58"/>
                </a:solidFill>
                <a:latin typeface="Arial"/>
                <a:ea typeface="Arial"/>
                <a:cs typeface="Arial"/>
                <a:sym typeface="Arial"/>
              </a:defRPr>
            </a:pPr>
            <a:r>
              <a:rPr lang="pl-PL" b="1" dirty="0"/>
              <a:t>Sadziec przerośnięty</a:t>
            </a:r>
            <a:r>
              <a:rPr b="0" i="1" dirty="0"/>
              <a:t> </a:t>
            </a:r>
          </a:p>
          <a:p>
            <a:pPr defTabSz="2438400">
              <a:lnSpc>
                <a:spcPct val="100000"/>
              </a:lnSpc>
              <a:spcBef>
                <a:spcPts val="0"/>
              </a:spcBef>
              <a:defRPr sz="2400" i="1">
                <a:solidFill>
                  <a:srgbClr val="5B5A58"/>
                </a:solidFill>
                <a:latin typeface="Arial"/>
                <a:ea typeface="Arial"/>
                <a:cs typeface="Arial"/>
                <a:sym typeface="Arial"/>
              </a:defRPr>
            </a:pPr>
            <a:r>
              <a:rPr dirty="0"/>
              <a:t>(Eupatorium </a:t>
            </a:r>
            <a:r>
              <a:rPr dirty="0" err="1"/>
              <a:t>perfoliatum</a:t>
            </a:r>
            <a:r>
              <a:rPr dirty="0"/>
              <a:t> herb) </a:t>
            </a:r>
          </a:p>
        </p:txBody>
      </p:sp>
      <p:sp>
        <p:nvSpPr>
          <p:cNvPr id="589" name="Shape 589"/>
          <p:cNvSpPr/>
          <p:nvPr/>
        </p:nvSpPr>
        <p:spPr>
          <a:xfrm>
            <a:off x="7246758" y="6774568"/>
            <a:ext cx="4821835" cy="2528813"/>
          </a:xfrm>
          <a:prstGeom prst="rect">
            <a:avLst/>
          </a:prstGeom>
          <a:ln w="12700">
            <a:miter lim="400000"/>
          </a:ln>
          <a:extLst>
            <a:ext uri="{C572A759-6A51-4108-AA02-DFA0A04FC94B}">
              <ma14:wrappingTextBoxFlag xmlns="" xmlns:ma14="http://schemas.microsoft.com/office/mac/drawingml/2011/main" val="1"/>
            </a:ext>
          </a:extLst>
        </p:spPr>
        <p:txBody>
          <a:bodyPr wrap="square" lIns="243798" tIns="243798" rIns="243798" bIns="243798">
            <a:spAutoFit/>
          </a:bodyPr>
          <a:lstStyle/>
          <a:p>
            <a:pPr defTabSz="2438400">
              <a:lnSpc>
                <a:spcPct val="100000"/>
              </a:lnSpc>
              <a:spcBef>
                <a:spcPts val="600"/>
              </a:spcBef>
              <a:defRPr sz="2800" b="1">
                <a:solidFill>
                  <a:srgbClr val="157C79"/>
                </a:solidFill>
                <a:latin typeface="Arial"/>
                <a:ea typeface="Arial"/>
                <a:cs typeface="Arial"/>
                <a:sym typeface="Arial"/>
              </a:defRPr>
            </a:pPr>
            <a:r>
              <a:rPr lang="pl-PL" dirty="0"/>
              <a:t>Maroko</a:t>
            </a:r>
            <a:endParaRPr dirty="0"/>
          </a:p>
          <a:p>
            <a:pPr defTabSz="2438400">
              <a:lnSpc>
                <a:spcPct val="100000"/>
              </a:lnSpc>
              <a:spcBef>
                <a:spcPts val="0"/>
              </a:spcBef>
              <a:defRPr sz="2400" b="1">
                <a:solidFill>
                  <a:srgbClr val="5B5A58"/>
                </a:solidFill>
                <a:latin typeface="Arial"/>
                <a:ea typeface="Arial"/>
                <a:cs typeface="Arial"/>
                <a:sym typeface="Arial"/>
              </a:defRPr>
            </a:pPr>
            <a:r>
              <a:rPr lang="pl-PL" b="1" dirty="0"/>
              <a:t>Liście rozmarynu lekarskiego</a:t>
            </a:r>
            <a:r>
              <a:rPr b="0" dirty="0"/>
              <a:t> </a:t>
            </a:r>
          </a:p>
          <a:p>
            <a:pPr defTabSz="2438400">
              <a:lnSpc>
                <a:spcPct val="100000"/>
              </a:lnSpc>
              <a:spcBef>
                <a:spcPts val="1000"/>
              </a:spcBef>
              <a:defRPr sz="2400" i="1">
                <a:solidFill>
                  <a:srgbClr val="5B5A58"/>
                </a:solidFill>
                <a:latin typeface="Arial"/>
                <a:ea typeface="Arial"/>
                <a:cs typeface="Arial"/>
                <a:sym typeface="Arial"/>
              </a:defRPr>
            </a:pPr>
            <a:r>
              <a:rPr dirty="0"/>
              <a:t>(Rosmarinus officinalis leaf) </a:t>
            </a:r>
          </a:p>
          <a:p>
            <a:pPr defTabSz="2438400">
              <a:lnSpc>
                <a:spcPct val="100000"/>
              </a:lnSpc>
              <a:spcBef>
                <a:spcPts val="0"/>
              </a:spcBef>
              <a:defRPr sz="2400" b="1">
                <a:solidFill>
                  <a:srgbClr val="5B5A58"/>
                </a:solidFill>
                <a:latin typeface="Arial"/>
                <a:ea typeface="Arial"/>
                <a:cs typeface="Arial"/>
                <a:sym typeface="Arial"/>
              </a:defRPr>
            </a:pPr>
            <a:r>
              <a:rPr lang="pl-PL" b="1" dirty="0"/>
              <a:t>Centuria pospolita</a:t>
            </a:r>
            <a:endParaRPr b="0" i="1" dirty="0"/>
          </a:p>
          <a:p>
            <a:pPr defTabSz="2438400">
              <a:lnSpc>
                <a:spcPct val="100000"/>
              </a:lnSpc>
              <a:spcBef>
                <a:spcPts val="0"/>
              </a:spcBef>
              <a:defRPr sz="2400" i="1">
                <a:solidFill>
                  <a:srgbClr val="5B5A58"/>
                </a:solidFill>
                <a:latin typeface="Arial"/>
                <a:ea typeface="Arial"/>
                <a:cs typeface="Arial"/>
                <a:sym typeface="Arial"/>
              </a:defRPr>
            </a:pPr>
            <a:r>
              <a:rPr dirty="0"/>
              <a:t>(</a:t>
            </a:r>
            <a:r>
              <a:rPr dirty="0" err="1"/>
              <a:t>Centaurium</a:t>
            </a:r>
            <a:r>
              <a:rPr dirty="0"/>
              <a:t> </a:t>
            </a:r>
            <a:r>
              <a:rPr dirty="0" err="1"/>
              <a:t>erythraea</a:t>
            </a:r>
            <a:r>
              <a:rPr dirty="0"/>
              <a:t> herb) </a:t>
            </a:r>
          </a:p>
        </p:txBody>
      </p:sp>
      <p:sp>
        <p:nvSpPr>
          <p:cNvPr id="590" name="Shape 590"/>
          <p:cNvSpPr/>
          <p:nvPr/>
        </p:nvSpPr>
        <p:spPr>
          <a:xfrm>
            <a:off x="10350131" y="4756810"/>
            <a:ext cx="3522384" cy="2031240"/>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0"/>
              </a:spcBef>
              <a:defRPr sz="2800" b="1">
                <a:solidFill>
                  <a:srgbClr val="157C79"/>
                </a:solidFill>
                <a:latin typeface="Arial"/>
                <a:ea typeface="Arial"/>
                <a:cs typeface="Arial"/>
                <a:sym typeface="Arial"/>
              </a:defRPr>
            </a:pPr>
            <a:r>
              <a:rPr lang="pl-PL" dirty="0"/>
              <a:t>Egipt</a:t>
            </a:r>
            <a:r>
              <a:rPr dirty="0"/>
              <a:t> </a:t>
            </a:r>
          </a:p>
          <a:p>
            <a:pPr defTabSz="2438400">
              <a:lnSpc>
                <a:spcPct val="100000"/>
              </a:lnSpc>
              <a:spcBef>
                <a:spcPts val="0"/>
              </a:spcBef>
              <a:defRPr sz="2400" b="1">
                <a:solidFill>
                  <a:srgbClr val="3D5751"/>
                </a:solidFill>
                <a:latin typeface="Arial"/>
                <a:ea typeface="Arial"/>
                <a:cs typeface="Arial"/>
                <a:sym typeface="Arial"/>
              </a:defRPr>
            </a:pPr>
            <a:r>
              <a:rPr lang="pl-PL" dirty="0"/>
              <a:t>Nagietek lekarski</a:t>
            </a:r>
            <a:r>
              <a:rPr dirty="0"/>
              <a:t> </a:t>
            </a:r>
          </a:p>
          <a:p>
            <a:pPr defTabSz="2438400">
              <a:lnSpc>
                <a:spcPct val="100000"/>
              </a:lnSpc>
              <a:spcBef>
                <a:spcPts val="0"/>
              </a:spcBef>
              <a:defRPr sz="2400" i="1">
                <a:solidFill>
                  <a:srgbClr val="5B5A58"/>
                </a:solidFill>
                <a:latin typeface="Arial"/>
                <a:ea typeface="Arial"/>
                <a:cs typeface="Arial"/>
                <a:sym typeface="Arial"/>
              </a:defRPr>
            </a:pPr>
            <a:r>
              <a:rPr dirty="0"/>
              <a:t>(Calendula officinalis flower) </a:t>
            </a:r>
          </a:p>
        </p:txBody>
      </p:sp>
      <p:sp>
        <p:nvSpPr>
          <p:cNvPr id="591" name="Shape 591"/>
          <p:cNvSpPr/>
          <p:nvPr/>
        </p:nvSpPr>
        <p:spPr>
          <a:xfrm>
            <a:off x="2105520" y="10411325"/>
            <a:ext cx="3812533" cy="166190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600"/>
              </a:spcBef>
              <a:defRPr sz="2800" b="1">
                <a:solidFill>
                  <a:srgbClr val="157C79"/>
                </a:solidFill>
                <a:latin typeface="Arial"/>
                <a:ea typeface="Arial"/>
                <a:cs typeface="Arial"/>
                <a:sym typeface="Arial"/>
              </a:defRPr>
            </a:pPr>
            <a:r>
              <a:rPr lang="pl-PL" dirty="0"/>
              <a:t>Argentyna</a:t>
            </a:r>
            <a:endParaRPr dirty="0"/>
          </a:p>
          <a:p>
            <a:pPr defTabSz="2438400">
              <a:lnSpc>
                <a:spcPct val="100000"/>
              </a:lnSpc>
              <a:spcBef>
                <a:spcPts val="0"/>
              </a:spcBef>
              <a:defRPr sz="2400" b="1">
                <a:solidFill>
                  <a:srgbClr val="5B5A58"/>
                </a:solidFill>
                <a:latin typeface="Arial"/>
                <a:ea typeface="Arial"/>
                <a:cs typeface="Arial"/>
                <a:sym typeface="Arial"/>
              </a:defRPr>
            </a:pPr>
            <a:r>
              <a:rPr lang="pl-PL" b="1" dirty="0"/>
              <a:t>Owoce dzikiej róży</a:t>
            </a:r>
            <a:r>
              <a:rPr b="0" dirty="0"/>
              <a:t> </a:t>
            </a:r>
          </a:p>
          <a:p>
            <a:pPr defTabSz="2438400">
              <a:lnSpc>
                <a:spcPct val="100000"/>
              </a:lnSpc>
              <a:spcBef>
                <a:spcPts val="0"/>
              </a:spcBef>
              <a:defRPr sz="2400" i="1">
                <a:solidFill>
                  <a:srgbClr val="5B5A58"/>
                </a:solidFill>
                <a:latin typeface="Arial"/>
                <a:ea typeface="Arial"/>
                <a:cs typeface="Arial"/>
                <a:sym typeface="Arial"/>
              </a:defRPr>
            </a:pPr>
            <a:r>
              <a:rPr dirty="0"/>
              <a:t>(Rosa </a:t>
            </a:r>
            <a:r>
              <a:rPr dirty="0" err="1"/>
              <a:t>canina</a:t>
            </a:r>
            <a:r>
              <a:rPr dirty="0"/>
              <a:t> fruit)</a:t>
            </a:r>
          </a:p>
        </p:txBody>
      </p:sp>
      <p:sp>
        <p:nvSpPr>
          <p:cNvPr id="39" name="Shape 544"/>
          <p:cNvSpPr>
            <a:spLocks noGrp="1"/>
          </p:cNvSpPr>
          <p:nvPr>
            <p:ph type="title"/>
          </p:nvPr>
        </p:nvSpPr>
        <p:spPr>
          <a:xfrm>
            <a:off x="1" y="1649874"/>
            <a:ext cx="24384000" cy="3469232"/>
          </a:xfrm>
          <a:prstGeom prst="rect">
            <a:avLst/>
          </a:prstGeom>
        </p:spPr>
        <p:txBody>
          <a:bodyPr>
            <a:noAutofit/>
          </a:bodyPr>
          <a:lstStyle/>
          <a:p>
            <a:pPr algn="ctr">
              <a:defRPr sz="8000" b="1">
                <a:solidFill>
                  <a:srgbClr val="3D5751"/>
                </a:solidFill>
                <a:latin typeface="Arial"/>
                <a:ea typeface="Arial"/>
                <a:cs typeface="Arial"/>
                <a:sym typeface="Arial"/>
              </a:defRPr>
            </a:pPr>
            <a:r>
              <a:rPr lang="pl-PL" sz="8000" dirty="0"/>
              <a:t>21 aktywnych ekstraktów</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 name="image50.png" descr="Image"/>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98" name="Shape 598"/>
          <p:cNvSpPr>
            <a:spLocks noGrp="1"/>
          </p:cNvSpPr>
          <p:nvPr>
            <p:ph type="body" sz="quarter" idx="1"/>
          </p:nvPr>
        </p:nvSpPr>
        <p:spPr>
          <a:xfrm>
            <a:off x="17861017" y="1995604"/>
            <a:ext cx="7500397" cy="5484584"/>
          </a:xfrm>
          <a:prstGeom prst="rect">
            <a:avLst/>
          </a:prstGeom>
        </p:spPr>
        <p:txBody>
          <a:bodyPr>
            <a:normAutofit/>
          </a:bodyPr>
          <a:lstStyle/>
          <a:p>
            <a:pPr marL="0" indent="0">
              <a:lnSpc>
                <a:spcPct val="100000"/>
              </a:lnSpc>
              <a:spcBef>
                <a:spcPts val="3000"/>
              </a:spcBef>
              <a:buSzTx/>
              <a:buNone/>
              <a:defRPr sz="3800" b="1">
                <a:solidFill>
                  <a:srgbClr val="FFFFFF"/>
                </a:solidFill>
              </a:defRPr>
            </a:pPr>
            <a:r>
              <a:rPr lang="pl-PL" dirty="0"/>
              <a:t>Krok 2</a:t>
            </a:r>
          </a:p>
          <a:p>
            <a:pPr marL="0" indent="0">
              <a:lnSpc>
                <a:spcPct val="100000"/>
              </a:lnSpc>
              <a:spcBef>
                <a:spcPts val="3000"/>
              </a:spcBef>
              <a:buSzTx/>
              <a:buNone/>
              <a:defRPr sz="3800" b="1">
                <a:solidFill>
                  <a:srgbClr val="FFFFFF"/>
                </a:solidFill>
              </a:defRPr>
            </a:pPr>
            <a:r>
              <a:rPr lang="pl-PL" sz="3800" dirty="0"/>
              <a:t>Przygotowanie ekstraktów </a:t>
            </a:r>
          </a:p>
          <a:p>
            <a:pPr marL="0" indent="0">
              <a:lnSpc>
                <a:spcPct val="100000"/>
              </a:lnSpc>
              <a:spcBef>
                <a:spcPts val="3000"/>
              </a:spcBef>
              <a:buSzTx/>
              <a:buNone/>
              <a:defRPr sz="3800" b="1">
                <a:solidFill>
                  <a:srgbClr val="FFFFFF"/>
                </a:solidFill>
              </a:defRPr>
            </a:pPr>
            <a:r>
              <a:rPr lang="pl-PL" sz="3800" dirty="0"/>
              <a:t>wodno-alkoholowych </a:t>
            </a:r>
          </a:p>
          <a:p>
            <a:pPr marL="0" indent="0">
              <a:lnSpc>
                <a:spcPct val="100000"/>
              </a:lnSpc>
              <a:spcBef>
                <a:spcPts val="3000"/>
              </a:spcBef>
              <a:buSzTx/>
              <a:buNone/>
              <a:defRPr sz="3800" b="1">
                <a:solidFill>
                  <a:srgbClr val="FFFFFF"/>
                </a:solidFill>
              </a:defRPr>
            </a:pPr>
            <a:r>
              <a:rPr lang="pl-PL" sz="3800" dirty="0"/>
              <a:t>każdego z komponentów.</a:t>
            </a:r>
            <a:endParaRPr lang="pl-PL" dirty="0"/>
          </a:p>
          <a:p>
            <a:pPr marL="0" indent="0">
              <a:lnSpc>
                <a:spcPct val="100000"/>
              </a:lnSpc>
              <a:spcBef>
                <a:spcPts val="3000"/>
              </a:spcBef>
              <a:buSzTx/>
              <a:buNone/>
              <a:defRPr sz="3800" b="1">
                <a:solidFill>
                  <a:srgbClr val="FFFFFF"/>
                </a:solidFill>
              </a:defRPr>
            </a:pPr>
            <a:endParaRPr lang="pl-PL" dirty="0"/>
          </a:p>
        </p:txBody>
      </p:sp>
      <p:pic>
        <p:nvPicPr>
          <p:cNvPr id="599" name="image3.png" descr="Image"/>
          <p:cNvPicPr>
            <a:picLocks noChangeAspect="1"/>
          </p:cNvPicPr>
          <p:nvPr/>
        </p:nvPicPr>
        <p:blipFill>
          <a:blip r:embed="rId4"/>
          <a:stretch>
            <a:fillRect/>
          </a:stretch>
        </p:blipFill>
        <p:spPr>
          <a:xfrm>
            <a:off x="1210500" y="12365704"/>
            <a:ext cx="2711569" cy="475079"/>
          </a:xfrm>
          <a:prstGeom prst="rect">
            <a:avLst/>
          </a:prstGeom>
          <a:ln w="12700">
            <a:miter lim="400000"/>
          </a:ln>
        </p:spPr>
      </p:pic>
      <p:sp>
        <p:nvSpPr>
          <p:cNvPr id="6" name="Shape 597">
            <a:extLst>
              <a:ext uri="{FF2B5EF4-FFF2-40B4-BE49-F238E27FC236}">
                <a16:creationId xmlns:a16="http://schemas.microsoft.com/office/drawing/2014/main" id="{6FDECEC4-C773-B84F-890A-9F7A57926475}"/>
              </a:ext>
            </a:extLst>
          </p:cNvPr>
          <p:cNvSpPr/>
          <p:nvPr/>
        </p:nvSpPr>
        <p:spPr>
          <a:xfrm>
            <a:off x="8485450" y="1441943"/>
            <a:ext cx="13943721" cy="751155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lvl1pPr defTabSz="2438400">
              <a:lnSpc>
                <a:spcPct val="80000"/>
              </a:lnSpc>
              <a:spcBef>
                <a:spcPts val="0"/>
              </a:spcBef>
              <a:defRPr sz="55000">
                <a:solidFill>
                  <a:srgbClr val="EDDCCE">
                    <a:alpha val="50000"/>
                  </a:srgbClr>
                </a:solidFill>
                <a:latin typeface="Arial Black"/>
                <a:ea typeface="Arial Black"/>
                <a:cs typeface="Arial Black"/>
                <a:sym typeface="Arial Black"/>
              </a:defRPr>
            </a:lvl1pPr>
          </a:lstStyle>
          <a:p>
            <a:r>
              <a:rPr dirty="0"/>
              <a:t>02</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604">
            <a:extLst>
              <a:ext uri="{FF2B5EF4-FFF2-40B4-BE49-F238E27FC236}">
                <a16:creationId xmlns:a16="http://schemas.microsoft.com/office/drawing/2014/main" id="{8B8A1A0A-4C1E-E049-8406-097D3372FAF7}"/>
              </a:ext>
            </a:extLst>
          </p:cNvPr>
          <p:cNvSpPr/>
          <p:nvPr/>
        </p:nvSpPr>
        <p:spPr>
          <a:xfrm>
            <a:off x="-2371813" y="5030615"/>
            <a:ext cx="13943721" cy="7044134"/>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lvl1pPr defTabSz="2438400">
              <a:lnSpc>
                <a:spcPct val="80000"/>
              </a:lnSpc>
              <a:spcBef>
                <a:spcPts val="0"/>
              </a:spcBef>
              <a:defRPr sz="55000">
                <a:solidFill>
                  <a:srgbClr val="EDDCCE">
                    <a:alpha val="50000"/>
                  </a:srgbClr>
                </a:solidFill>
                <a:latin typeface="Arial Black"/>
                <a:ea typeface="Arial Black"/>
                <a:cs typeface="Arial Black"/>
                <a:sym typeface="Arial Black"/>
              </a:defRPr>
            </a:lvl1pPr>
          </a:lstStyle>
          <a:p>
            <a:r>
              <a:rPr dirty="0"/>
              <a:t>03</a:t>
            </a:r>
          </a:p>
        </p:txBody>
      </p:sp>
      <p:pic>
        <p:nvPicPr>
          <p:cNvPr id="603" name="image51.jpeg" descr="dfdf.jpg"/>
          <p:cNvPicPr>
            <a:picLocks noChangeAspect="1"/>
          </p:cNvPicPr>
          <p:nvPr/>
        </p:nvPicPr>
        <p:blipFill>
          <a:blip r:embed="rId3"/>
          <a:srcRect l="685" t="6053" r="685" b="6053"/>
          <a:stretch>
            <a:fillRect/>
          </a:stretch>
        </p:blipFill>
        <p:spPr>
          <a:xfrm>
            <a:off x="14742748" y="0"/>
            <a:ext cx="9642080" cy="13716002"/>
          </a:xfrm>
          <a:prstGeom prst="rect">
            <a:avLst/>
          </a:prstGeom>
          <a:ln w="12700">
            <a:miter lim="400000"/>
          </a:ln>
        </p:spPr>
      </p:pic>
      <p:sp>
        <p:nvSpPr>
          <p:cNvPr id="605" name="Shape 605"/>
          <p:cNvSpPr>
            <a:spLocks noGrp="1"/>
          </p:cNvSpPr>
          <p:nvPr>
            <p:ph type="title"/>
          </p:nvPr>
        </p:nvSpPr>
        <p:spPr>
          <a:xfrm>
            <a:off x="620378" y="839599"/>
            <a:ext cx="22721604" cy="3983238"/>
          </a:xfrm>
          <a:prstGeom prst="rect">
            <a:avLst/>
          </a:prstGeom>
        </p:spPr>
        <p:txBody>
          <a:bodyPr>
            <a:normAutofit/>
          </a:bodyPr>
          <a:lstStyle/>
          <a:p>
            <a:pPr>
              <a:lnSpc>
                <a:spcPct val="90000"/>
              </a:lnSpc>
              <a:defRPr sz="10000" b="1">
                <a:solidFill>
                  <a:srgbClr val="3D5751"/>
                </a:solidFill>
              </a:defRPr>
            </a:pPr>
            <a:r>
              <a:rPr lang="pl-PL" dirty="0"/>
              <a:t>Poszukiwanie </a:t>
            </a:r>
            <a:br>
              <a:rPr lang="pl-PL" dirty="0"/>
            </a:br>
            <a:r>
              <a:rPr lang="pl-PL" dirty="0"/>
              <a:t>idealnej formuły</a:t>
            </a:r>
            <a:endParaRPr dirty="0"/>
          </a:p>
        </p:txBody>
      </p:sp>
      <p:sp>
        <p:nvSpPr>
          <p:cNvPr id="606" name="Shape 606"/>
          <p:cNvSpPr>
            <a:spLocks noGrp="1"/>
          </p:cNvSpPr>
          <p:nvPr>
            <p:ph type="body" sz="quarter" idx="1"/>
          </p:nvPr>
        </p:nvSpPr>
        <p:spPr>
          <a:xfrm>
            <a:off x="6999166" y="5190300"/>
            <a:ext cx="8326682" cy="4754034"/>
          </a:xfrm>
          <a:prstGeom prst="rect">
            <a:avLst/>
          </a:prstGeom>
        </p:spPr>
        <p:txBody>
          <a:bodyPr/>
          <a:lstStyle/>
          <a:p>
            <a:pPr marL="0" indent="0">
              <a:lnSpc>
                <a:spcPct val="100000"/>
              </a:lnSpc>
              <a:spcBef>
                <a:spcPts val="3000"/>
              </a:spcBef>
              <a:buSzTx/>
              <a:buNone/>
              <a:defRPr sz="3800"/>
            </a:pPr>
            <a:r>
              <a:rPr lang="pl-PL" dirty="0"/>
              <a:t>Krok 3</a:t>
            </a:r>
          </a:p>
          <a:p>
            <a:pPr marL="0" indent="0">
              <a:lnSpc>
                <a:spcPct val="100000"/>
              </a:lnSpc>
              <a:spcBef>
                <a:spcPts val="3000"/>
              </a:spcBef>
              <a:buSzTx/>
              <a:buNone/>
              <a:defRPr sz="3800"/>
            </a:pPr>
            <a:r>
              <a:rPr lang="pl-PL" dirty="0"/>
              <a:t>Sprawdzenie kompatybilności wszystkich komponentów.</a:t>
            </a:r>
            <a:endParaRPr dirty="0"/>
          </a:p>
        </p:txBody>
      </p:sp>
      <p:pic>
        <p:nvPicPr>
          <p:cNvPr id="607" name="image3.png" descr="Image"/>
          <p:cNvPicPr>
            <a:picLocks noChangeAspect="1"/>
          </p:cNvPicPr>
          <p:nvPr/>
        </p:nvPicPr>
        <p:blipFill>
          <a:blip r:embed="rId4"/>
          <a:stretch>
            <a:fillRect/>
          </a:stretch>
        </p:blipFill>
        <p:spPr>
          <a:xfrm>
            <a:off x="1210500" y="12365704"/>
            <a:ext cx="2711569" cy="475079"/>
          </a:xfrm>
          <a:prstGeom prst="rect">
            <a:avLst/>
          </a:prstGeom>
          <a:ln w="12700">
            <a:miter lim="400000"/>
          </a:ln>
        </p:spPr>
      </p:pic>
      <p:sp>
        <p:nvSpPr>
          <p:cNvPr id="608" name="Shape 608"/>
          <p:cNvSpPr/>
          <p:nvPr/>
        </p:nvSpPr>
        <p:spPr>
          <a:xfrm>
            <a:off x="14429575" y="6857999"/>
            <a:ext cx="13322553" cy="207778"/>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613">
            <a:extLst>
              <a:ext uri="{FF2B5EF4-FFF2-40B4-BE49-F238E27FC236}">
                <a16:creationId xmlns:a16="http://schemas.microsoft.com/office/drawing/2014/main" id="{CA74363D-D08A-F645-9D8B-07D886355B95}"/>
              </a:ext>
            </a:extLst>
          </p:cNvPr>
          <p:cNvSpPr/>
          <p:nvPr/>
        </p:nvSpPr>
        <p:spPr>
          <a:xfrm>
            <a:off x="-2455857" y="4976007"/>
            <a:ext cx="13943721" cy="738969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lvl1pPr defTabSz="2438400">
              <a:lnSpc>
                <a:spcPct val="80000"/>
              </a:lnSpc>
              <a:spcBef>
                <a:spcPts val="0"/>
              </a:spcBef>
              <a:defRPr sz="55000">
                <a:solidFill>
                  <a:srgbClr val="EDDCCE">
                    <a:alpha val="50000"/>
                  </a:srgbClr>
                </a:solidFill>
                <a:latin typeface="Arial Black"/>
                <a:ea typeface="Arial Black"/>
                <a:cs typeface="Arial Black"/>
                <a:sym typeface="Arial Black"/>
              </a:defRPr>
            </a:lvl1pPr>
          </a:lstStyle>
          <a:p>
            <a:r>
              <a:rPr dirty="0"/>
              <a:t>04</a:t>
            </a:r>
          </a:p>
        </p:txBody>
      </p:sp>
      <p:pic>
        <p:nvPicPr>
          <p:cNvPr id="612" name="image52.png" descr="4 (2).png"/>
          <p:cNvPicPr>
            <a:picLocks noChangeAspect="1"/>
          </p:cNvPicPr>
          <p:nvPr/>
        </p:nvPicPr>
        <p:blipFill>
          <a:blip r:embed="rId3"/>
          <a:srcRect l="28588" t="17997" r="26447" b="17997"/>
          <a:stretch>
            <a:fillRect/>
          </a:stretch>
        </p:blipFill>
        <p:spPr>
          <a:xfrm>
            <a:off x="14743244" y="-2"/>
            <a:ext cx="9635136" cy="13716003"/>
          </a:xfrm>
          <a:prstGeom prst="rect">
            <a:avLst/>
          </a:prstGeom>
          <a:ln w="12700">
            <a:miter lim="400000"/>
          </a:ln>
        </p:spPr>
      </p:pic>
      <p:sp>
        <p:nvSpPr>
          <p:cNvPr id="614" name="Shape 614"/>
          <p:cNvSpPr>
            <a:spLocks noGrp="1"/>
          </p:cNvSpPr>
          <p:nvPr>
            <p:ph type="title"/>
          </p:nvPr>
        </p:nvSpPr>
        <p:spPr>
          <a:xfrm>
            <a:off x="460358" y="839599"/>
            <a:ext cx="22721604" cy="3983238"/>
          </a:xfrm>
          <a:prstGeom prst="rect">
            <a:avLst/>
          </a:prstGeom>
        </p:spPr>
        <p:txBody>
          <a:bodyPr>
            <a:normAutofit/>
          </a:bodyPr>
          <a:lstStyle/>
          <a:p>
            <a:pPr>
              <a:lnSpc>
                <a:spcPct val="90000"/>
              </a:lnSpc>
              <a:defRPr sz="10000" b="1">
                <a:solidFill>
                  <a:srgbClr val="3D5751"/>
                </a:solidFill>
              </a:defRPr>
            </a:pPr>
            <a:r>
              <a:rPr lang="pl-PL" dirty="0"/>
              <a:t>Poszukiwanie </a:t>
            </a:r>
            <a:br>
              <a:rPr lang="pl-PL" dirty="0"/>
            </a:br>
            <a:r>
              <a:rPr lang="pl-PL" dirty="0"/>
              <a:t>idealnej formuły</a:t>
            </a:r>
            <a:endParaRPr dirty="0"/>
          </a:p>
        </p:txBody>
      </p:sp>
      <p:sp>
        <p:nvSpPr>
          <p:cNvPr id="615" name="Shape 615"/>
          <p:cNvSpPr>
            <a:spLocks noGrp="1"/>
          </p:cNvSpPr>
          <p:nvPr>
            <p:ph type="body" sz="quarter" idx="1"/>
          </p:nvPr>
        </p:nvSpPr>
        <p:spPr>
          <a:xfrm>
            <a:off x="7278803" y="4821522"/>
            <a:ext cx="7031557" cy="6511698"/>
          </a:xfrm>
          <a:prstGeom prst="rect">
            <a:avLst/>
          </a:prstGeom>
        </p:spPr>
        <p:txBody>
          <a:bodyPr>
            <a:normAutofit/>
          </a:bodyPr>
          <a:lstStyle/>
          <a:p>
            <a:pPr marL="0" indent="0">
              <a:lnSpc>
                <a:spcPct val="100000"/>
              </a:lnSpc>
              <a:spcBef>
                <a:spcPts val="3000"/>
              </a:spcBef>
              <a:buSzTx/>
              <a:buNone/>
              <a:defRPr sz="3800"/>
            </a:pPr>
            <a:r>
              <a:rPr lang="pl-PL" dirty="0"/>
              <a:t>Krok 4</a:t>
            </a:r>
          </a:p>
          <a:p>
            <a:pPr marL="0" indent="0">
              <a:lnSpc>
                <a:spcPct val="100000"/>
              </a:lnSpc>
              <a:spcBef>
                <a:spcPts val="3000"/>
              </a:spcBef>
              <a:buSzTx/>
              <a:buNone/>
              <a:defRPr sz="3800"/>
            </a:pPr>
            <a:r>
              <a:rPr lang="pl-PL" dirty="0"/>
              <a:t>Opracowanie najkorzystniejszej kombinacji składników i dobranie odpowiednich proporcji w taki sposób, aby osiągnąć ich synergię oraz wysoką wydajność produktu. </a:t>
            </a:r>
            <a:endParaRPr dirty="0"/>
          </a:p>
        </p:txBody>
      </p:sp>
      <p:pic>
        <p:nvPicPr>
          <p:cNvPr id="616" name="image3.png" descr="Image"/>
          <p:cNvPicPr>
            <a:picLocks noChangeAspect="1"/>
          </p:cNvPicPr>
          <p:nvPr/>
        </p:nvPicPr>
        <p:blipFill>
          <a:blip r:embed="rId4"/>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 name="image53.jpeg" descr="back6.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21" name="Shape 621"/>
          <p:cNvSpPr/>
          <p:nvPr/>
        </p:nvSpPr>
        <p:spPr>
          <a:xfrm>
            <a:off x="11930380" y="5330575"/>
            <a:ext cx="13665201" cy="5771190"/>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p>
            <a:pPr defTabSz="2438400">
              <a:spcBef>
                <a:spcPts val="0"/>
              </a:spcBef>
              <a:defRPr sz="9600" b="1">
                <a:solidFill>
                  <a:srgbClr val="FFFFFF"/>
                </a:solidFill>
                <a:latin typeface="Arial"/>
                <a:ea typeface="Arial"/>
                <a:cs typeface="Arial"/>
                <a:sym typeface="Arial"/>
              </a:defRPr>
            </a:pPr>
            <a:r>
              <a:rPr sz="8000" dirty="0"/>
              <a:t>21</a:t>
            </a:r>
            <a:r>
              <a:rPr lang="pl-PL" sz="8000" dirty="0"/>
              <a:t> składników </a:t>
            </a:r>
            <a:r>
              <a:rPr lang="pl-PL" sz="8000" dirty="0">
                <a:sym typeface="Arial"/>
              </a:rPr>
              <a:t>wzmacniających </a:t>
            </a:r>
          </a:p>
          <a:p>
            <a:pPr defTabSz="2438400">
              <a:spcBef>
                <a:spcPts val="0"/>
              </a:spcBef>
              <a:defRPr sz="9600" b="1">
                <a:solidFill>
                  <a:srgbClr val="FFFFFF"/>
                </a:solidFill>
                <a:latin typeface="Arial"/>
                <a:ea typeface="Arial"/>
                <a:cs typeface="Arial"/>
                <a:sym typeface="Arial"/>
              </a:defRPr>
            </a:pPr>
            <a:r>
              <a:rPr lang="pl-PL" sz="8000" dirty="0">
                <a:sym typeface="Arial"/>
              </a:rPr>
              <a:t>układ odpornościowy</a:t>
            </a:r>
            <a:endParaRPr sz="8000" dirty="0"/>
          </a:p>
        </p:txBody>
      </p:sp>
      <p:pic>
        <p:nvPicPr>
          <p:cNvPr id="5" name="image3.png" descr="Image"/>
          <p:cNvPicPr>
            <a:picLocks noChangeAspect="1"/>
          </p:cNvPicPr>
          <p:nvPr/>
        </p:nvPicPr>
        <p:blipFill>
          <a:blip r:embed="rId4">
            <a:biLevel thresh="25000"/>
          </a:blip>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 name="image54.jpeg" descr="back4.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27" name="Shape 627"/>
          <p:cNvSpPr/>
          <p:nvPr/>
        </p:nvSpPr>
        <p:spPr>
          <a:xfrm>
            <a:off x="893596" y="4185921"/>
            <a:ext cx="12360197" cy="7504534"/>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marL="457200" indent="-457200" defTabSz="2438400">
              <a:lnSpc>
                <a:spcPct val="100000"/>
              </a:lnSpc>
              <a:spcBef>
                <a:spcPts val="2600"/>
              </a:spcBef>
              <a:buSzPct val="123000"/>
              <a:buChar char="•"/>
              <a:defRPr sz="3800" b="1">
                <a:solidFill>
                  <a:srgbClr val="FFFFFF"/>
                </a:solidFill>
                <a:latin typeface="Arial"/>
                <a:ea typeface="Arial"/>
                <a:cs typeface="Arial"/>
                <a:sym typeface="Arial"/>
              </a:defRPr>
            </a:pPr>
            <a:r>
              <a:rPr lang="pl-PL" dirty="0"/>
              <a:t>Witaminy</a:t>
            </a:r>
          </a:p>
          <a:p>
            <a:pPr marL="457200" indent="-457200" defTabSz="2438400">
              <a:lnSpc>
                <a:spcPct val="100000"/>
              </a:lnSpc>
              <a:spcBef>
                <a:spcPts val="2600"/>
              </a:spcBef>
              <a:buSzPct val="123000"/>
              <a:buChar char="•"/>
              <a:defRPr sz="3800" b="1">
                <a:solidFill>
                  <a:srgbClr val="FFFFFF"/>
                </a:solidFill>
                <a:latin typeface="Arial"/>
                <a:ea typeface="Arial"/>
                <a:cs typeface="Arial"/>
                <a:sym typeface="Arial"/>
              </a:defRPr>
            </a:pPr>
            <a:r>
              <a:rPr lang="pl-PL" dirty="0"/>
              <a:t>Makro- i mikroelementy</a:t>
            </a:r>
          </a:p>
          <a:p>
            <a:pPr marL="457200" indent="-457200" defTabSz="2438400">
              <a:lnSpc>
                <a:spcPct val="100000"/>
              </a:lnSpc>
              <a:spcBef>
                <a:spcPts val="2600"/>
              </a:spcBef>
              <a:buSzPct val="123000"/>
              <a:buChar char="•"/>
              <a:defRPr sz="3800" b="1">
                <a:solidFill>
                  <a:srgbClr val="FFFFFF"/>
                </a:solidFill>
                <a:latin typeface="Arial"/>
                <a:ea typeface="Arial"/>
                <a:cs typeface="Arial"/>
                <a:sym typeface="Arial"/>
              </a:defRPr>
            </a:pPr>
            <a:r>
              <a:rPr lang="pl-PL" dirty="0"/>
              <a:t>Olejki eteryczne</a:t>
            </a:r>
          </a:p>
          <a:p>
            <a:pPr marL="457200" indent="-457200" defTabSz="2438400">
              <a:lnSpc>
                <a:spcPct val="100000"/>
              </a:lnSpc>
              <a:spcBef>
                <a:spcPts val="2600"/>
              </a:spcBef>
              <a:buSzPct val="123000"/>
              <a:buChar char="•"/>
              <a:defRPr sz="3800" b="1">
                <a:solidFill>
                  <a:srgbClr val="FFFFFF"/>
                </a:solidFill>
                <a:latin typeface="Arial"/>
                <a:ea typeface="Arial"/>
                <a:cs typeface="Arial"/>
                <a:sym typeface="Arial"/>
              </a:defRPr>
            </a:pPr>
            <a:r>
              <a:rPr lang="pl-PL" dirty="0"/>
              <a:t>Flawonoidy</a:t>
            </a:r>
          </a:p>
          <a:p>
            <a:pPr marL="457200" indent="-457200" defTabSz="2438400">
              <a:lnSpc>
                <a:spcPct val="100000"/>
              </a:lnSpc>
              <a:spcBef>
                <a:spcPts val="2600"/>
              </a:spcBef>
              <a:buSzPct val="123000"/>
              <a:buChar char="•"/>
              <a:defRPr sz="3800" b="1">
                <a:solidFill>
                  <a:srgbClr val="FFFFFF"/>
                </a:solidFill>
                <a:latin typeface="Arial"/>
                <a:ea typeface="Arial"/>
                <a:cs typeface="Arial"/>
                <a:sym typeface="Arial"/>
              </a:defRPr>
            </a:pPr>
            <a:r>
              <a:rPr lang="pl-PL" dirty="0"/>
              <a:t>Kwasy organiczne</a:t>
            </a:r>
          </a:p>
          <a:p>
            <a:pPr marL="457200" indent="-457200" defTabSz="2438400">
              <a:lnSpc>
                <a:spcPct val="100000"/>
              </a:lnSpc>
              <a:spcBef>
                <a:spcPts val="2600"/>
              </a:spcBef>
              <a:buSzPct val="123000"/>
              <a:buChar char="•"/>
              <a:defRPr sz="3800" b="1">
                <a:solidFill>
                  <a:srgbClr val="FFFFFF"/>
                </a:solidFill>
                <a:latin typeface="Arial"/>
                <a:ea typeface="Arial"/>
                <a:cs typeface="Arial"/>
                <a:sym typeface="Arial"/>
              </a:defRPr>
            </a:pPr>
            <a:r>
              <a:rPr lang="pl-PL" dirty="0"/>
              <a:t>Saponiny</a:t>
            </a:r>
          </a:p>
          <a:p>
            <a:pPr marL="457200" indent="-457200" defTabSz="2438400">
              <a:lnSpc>
                <a:spcPct val="100000"/>
              </a:lnSpc>
              <a:spcBef>
                <a:spcPts val="2600"/>
              </a:spcBef>
              <a:buSzPct val="123000"/>
              <a:buChar char="•"/>
              <a:defRPr sz="3800" b="1">
                <a:solidFill>
                  <a:srgbClr val="FFFFFF"/>
                </a:solidFill>
                <a:latin typeface="Arial"/>
                <a:ea typeface="Arial"/>
                <a:cs typeface="Arial"/>
                <a:sym typeface="Arial"/>
              </a:defRPr>
            </a:pPr>
            <a:r>
              <a:rPr lang="pl-PL" dirty="0"/>
              <a:t>Sterole</a:t>
            </a:r>
          </a:p>
          <a:p>
            <a:pPr marL="457200" indent="-457200" defTabSz="2438400">
              <a:lnSpc>
                <a:spcPct val="100000"/>
              </a:lnSpc>
              <a:spcBef>
                <a:spcPts val="2600"/>
              </a:spcBef>
              <a:buSzPct val="123000"/>
              <a:buChar char="•"/>
              <a:defRPr sz="3800" b="1">
                <a:solidFill>
                  <a:srgbClr val="FFFFFF"/>
                </a:solidFill>
                <a:latin typeface="Arial"/>
                <a:ea typeface="Arial"/>
                <a:cs typeface="Arial"/>
                <a:sym typeface="Arial"/>
              </a:defRPr>
            </a:pPr>
            <a:r>
              <a:rPr lang="pl-PL" dirty="0"/>
              <a:t>Garbniki</a:t>
            </a:r>
          </a:p>
        </p:txBody>
      </p:sp>
      <p:sp>
        <p:nvSpPr>
          <p:cNvPr id="628" name="Shape 628"/>
          <p:cNvSpPr>
            <a:spLocks noGrp="1"/>
          </p:cNvSpPr>
          <p:nvPr>
            <p:ph type="title"/>
          </p:nvPr>
        </p:nvSpPr>
        <p:spPr>
          <a:xfrm>
            <a:off x="893596" y="1186862"/>
            <a:ext cx="19108903" cy="3859471"/>
          </a:xfrm>
          <a:prstGeom prst="rect">
            <a:avLst/>
          </a:prstGeom>
        </p:spPr>
        <p:txBody>
          <a:bodyPr>
            <a:normAutofit/>
          </a:bodyPr>
          <a:lstStyle>
            <a:lvl1pPr defTabSz="1999488">
              <a:defRPr sz="6560" b="1">
                <a:solidFill>
                  <a:srgbClr val="FFFFFF"/>
                </a:solidFill>
              </a:defRPr>
            </a:lvl1pPr>
          </a:lstStyle>
          <a:p>
            <a:r>
              <a:rPr dirty="0"/>
              <a:t>PHYTOVIRON </a:t>
            </a:r>
            <a:br>
              <a:rPr lang="pl-PL" dirty="0"/>
            </a:br>
            <a:r>
              <a:rPr lang="pl-PL" dirty="0"/>
              <a:t>Skuteczne wsparcie Twojego immunitetu</a:t>
            </a:r>
            <a:endParaRPr dirty="0"/>
          </a:p>
        </p:txBody>
      </p:sp>
      <p:pic>
        <p:nvPicPr>
          <p:cNvPr id="6" name="image3.png" descr="Image"/>
          <p:cNvPicPr>
            <a:picLocks noChangeAspect="1"/>
          </p:cNvPicPr>
          <p:nvPr/>
        </p:nvPicPr>
        <p:blipFill>
          <a:blip r:embed="rId4">
            <a:biLevel thresh="25000"/>
          </a:blip>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p:nvPr/>
        </p:nvSpPr>
        <p:spPr>
          <a:xfrm>
            <a:off x="-8469" y="-50800"/>
            <a:ext cx="24434806" cy="13817600"/>
          </a:xfrm>
          <a:prstGeom prst="rect">
            <a:avLst/>
          </a:prstGeom>
          <a:solidFill>
            <a:srgbClr val="EEEDEA"/>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634" name="Shape 634"/>
          <p:cNvSpPr/>
          <p:nvPr/>
        </p:nvSpPr>
        <p:spPr>
          <a:xfrm>
            <a:off x="13303956" y="5082540"/>
            <a:ext cx="5417881" cy="160585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sz="2800" dirty="0"/>
              <a:t>korzeń lukrecji gładkiej</a:t>
            </a:r>
            <a:endParaRPr sz="2800" spc="150" dirty="0"/>
          </a:p>
          <a:p>
            <a:pPr algn="ctr" defTabSz="2438400">
              <a:lnSpc>
                <a:spcPct val="110000"/>
              </a:lnSpc>
              <a:spcBef>
                <a:spcPts val="0"/>
              </a:spcBef>
              <a:defRPr sz="2200" i="1">
                <a:latin typeface="Arial"/>
                <a:ea typeface="Arial"/>
                <a:cs typeface="Arial"/>
                <a:sym typeface="Arial"/>
              </a:defRPr>
            </a:pPr>
            <a:r>
              <a:rPr sz="2000" dirty="0" err="1"/>
              <a:t>Glycyrrhiza</a:t>
            </a:r>
            <a:r>
              <a:rPr sz="2000" dirty="0"/>
              <a:t> </a:t>
            </a:r>
            <a:r>
              <a:rPr sz="2000" dirty="0" err="1"/>
              <a:t>glabra</a:t>
            </a:r>
            <a:r>
              <a:rPr sz="2000" dirty="0"/>
              <a:t> root extract</a:t>
            </a:r>
          </a:p>
        </p:txBody>
      </p:sp>
      <p:sp>
        <p:nvSpPr>
          <p:cNvPr id="635" name="Shape 635"/>
          <p:cNvSpPr/>
          <p:nvPr/>
        </p:nvSpPr>
        <p:spPr>
          <a:xfrm>
            <a:off x="19061718" y="5061110"/>
            <a:ext cx="4539470"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spc="150" dirty="0"/>
              <a:t>korzeń traganka</a:t>
            </a:r>
            <a:endParaRPr spc="150" dirty="0"/>
          </a:p>
          <a:p>
            <a:pPr algn="ctr" defTabSz="2438400">
              <a:lnSpc>
                <a:spcPct val="110000"/>
              </a:lnSpc>
              <a:spcBef>
                <a:spcPts val="0"/>
              </a:spcBef>
              <a:defRPr sz="2200" i="1">
                <a:latin typeface="Arial"/>
                <a:ea typeface="Arial"/>
                <a:cs typeface="Arial"/>
                <a:sym typeface="Arial"/>
              </a:defRPr>
            </a:pPr>
            <a:r>
              <a:rPr dirty="0" err="1"/>
              <a:t>Astragalus</a:t>
            </a:r>
            <a:r>
              <a:rPr dirty="0"/>
              <a:t> </a:t>
            </a:r>
            <a:r>
              <a:rPr dirty="0" err="1"/>
              <a:t>chinensis</a:t>
            </a:r>
            <a:r>
              <a:rPr dirty="0"/>
              <a:t> root</a:t>
            </a:r>
          </a:p>
        </p:txBody>
      </p:sp>
      <p:sp>
        <p:nvSpPr>
          <p:cNvPr id="636" name="Shape 636"/>
          <p:cNvSpPr/>
          <p:nvPr/>
        </p:nvSpPr>
        <p:spPr>
          <a:xfrm>
            <a:off x="18754313" y="11188255"/>
            <a:ext cx="4539470"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spc="150" dirty="0"/>
              <a:t>skrzyp polny</a:t>
            </a:r>
            <a:endParaRPr spc="150" dirty="0"/>
          </a:p>
          <a:p>
            <a:pPr algn="ctr" defTabSz="2438400">
              <a:lnSpc>
                <a:spcPct val="110000"/>
              </a:lnSpc>
              <a:spcBef>
                <a:spcPts val="0"/>
              </a:spcBef>
              <a:defRPr sz="2200" i="1">
                <a:latin typeface="Arial"/>
                <a:ea typeface="Arial"/>
                <a:cs typeface="Arial"/>
                <a:sym typeface="Arial"/>
              </a:defRPr>
            </a:pPr>
            <a:r>
              <a:rPr dirty="0"/>
              <a:t>Equisetum </a:t>
            </a:r>
            <a:r>
              <a:rPr dirty="0" err="1"/>
              <a:t>arvense</a:t>
            </a:r>
            <a:r>
              <a:rPr dirty="0"/>
              <a:t> herb</a:t>
            </a:r>
          </a:p>
        </p:txBody>
      </p:sp>
      <p:sp>
        <p:nvSpPr>
          <p:cNvPr id="637" name="Shape 637"/>
          <p:cNvSpPr/>
          <p:nvPr/>
        </p:nvSpPr>
        <p:spPr>
          <a:xfrm>
            <a:off x="8305800" y="11245787"/>
            <a:ext cx="5232932" cy="1576292"/>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p>
            <a:pPr algn="ctr" defTabSz="2316477">
              <a:lnSpc>
                <a:spcPct val="99000"/>
              </a:lnSpc>
              <a:spcBef>
                <a:spcPts val="0"/>
              </a:spcBef>
              <a:defRPr sz="2800" b="1" spc="100">
                <a:solidFill>
                  <a:srgbClr val="5B5A58"/>
                </a:solidFill>
                <a:latin typeface="Arial"/>
                <a:ea typeface="Arial"/>
                <a:cs typeface="Arial"/>
                <a:sym typeface="Arial"/>
              </a:defRPr>
            </a:pPr>
            <a:r>
              <a:rPr lang="pl-PL" dirty="0"/>
              <a:t>korzeń szałwii czerwonej</a:t>
            </a:r>
            <a:endParaRPr spc="142" dirty="0"/>
          </a:p>
          <a:p>
            <a:pPr algn="ctr" defTabSz="2316477">
              <a:lnSpc>
                <a:spcPct val="99000"/>
              </a:lnSpc>
              <a:spcBef>
                <a:spcPts val="0"/>
              </a:spcBef>
              <a:defRPr sz="2000" i="1">
                <a:latin typeface="Arial"/>
                <a:ea typeface="Arial"/>
                <a:cs typeface="Arial"/>
                <a:sym typeface="Arial"/>
              </a:defRPr>
            </a:pPr>
            <a:r>
              <a:rPr sz="2400" dirty="0"/>
              <a:t>Salvia </a:t>
            </a:r>
            <a:r>
              <a:rPr sz="2400" dirty="0" err="1"/>
              <a:t>miltiorrhiza</a:t>
            </a:r>
            <a:r>
              <a:rPr sz="2400" dirty="0"/>
              <a:t> root</a:t>
            </a:r>
          </a:p>
        </p:txBody>
      </p:sp>
      <p:sp>
        <p:nvSpPr>
          <p:cNvPr id="638" name="Shape 638"/>
          <p:cNvSpPr/>
          <p:nvPr/>
        </p:nvSpPr>
        <p:spPr>
          <a:xfrm>
            <a:off x="13030139" y="11248896"/>
            <a:ext cx="6160440" cy="1576292"/>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p>
            <a:pPr algn="ctr" defTabSz="2316477">
              <a:lnSpc>
                <a:spcPct val="99000"/>
              </a:lnSpc>
              <a:spcBef>
                <a:spcPts val="0"/>
              </a:spcBef>
              <a:defRPr sz="2800" b="1" spc="100">
                <a:solidFill>
                  <a:srgbClr val="5B5A58"/>
                </a:solidFill>
                <a:latin typeface="Arial"/>
                <a:ea typeface="Arial"/>
                <a:cs typeface="Arial"/>
                <a:sym typeface="Arial"/>
              </a:defRPr>
            </a:pPr>
            <a:r>
              <a:rPr lang="pl-PL" spc="142" dirty="0"/>
              <a:t>korzeń tarczycy bajkalskiej</a:t>
            </a:r>
            <a:endParaRPr spc="142" dirty="0"/>
          </a:p>
          <a:p>
            <a:pPr algn="ctr" defTabSz="2316477">
              <a:lnSpc>
                <a:spcPct val="99000"/>
              </a:lnSpc>
              <a:spcBef>
                <a:spcPts val="0"/>
              </a:spcBef>
              <a:defRPr sz="2000" i="1">
                <a:latin typeface="Arial"/>
                <a:ea typeface="Arial"/>
                <a:cs typeface="Arial"/>
                <a:sym typeface="Arial"/>
              </a:defRPr>
            </a:pPr>
            <a:r>
              <a:rPr sz="2400" dirty="0" err="1"/>
              <a:t>Scutellaria</a:t>
            </a:r>
            <a:r>
              <a:rPr sz="2400" dirty="0"/>
              <a:t> </a:t>
            </a:r>
            <a:r>
              <a:rPr sz="2400" dirty="0" err="1"/>
              <a:t>baicalensis</a:t>
            </a:r>
            <a:r>
              <a:rPr sz="2400" dirty="0"/>
              <a:t> root</a:t>
            </a:r>
          </a:p>
        </p:txBody>
      </p:sp>
      <p:sp>
        <p:nvSpPr>
          <p:cNvPr id="639" name="Shape 639"/>
          <p:cNvSpPr/>
          <p:nvPr/>
        </p:nvSpPr>
        <p:spPr>
          <a:xfrm>
            <a:off x="8925969" y="5103970"/>
            <a:ext cx="4539470"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spc="100" dirty="0"/>
              <a:t>aloes</a:t>
            </a:r>
            <a:endParaRPr spc="150" dirty="0"/>
          </a:p>
          <a:p>
            <a:pPr algn="ctr" defTabSz="2438400">
              <a:lnSpc>
                <a:spcPct val="110000"/>
              </a:lnSpc>
              <a:spcBef>
                <a:spcPts val="0"/>
              </a:spcBef>
              <a:defRPr sz="2200" i="1">
                <a:latin typeface="Arial"/>
                <a:ea typeface="Arial"/>
                <a:cs typeface="Arial"/>
                <a:sym typeface="Arial"/>
              </a:defRPr>
            </a:pPr>
            <a:r>
              <a:rPr dirty="0"/>
              <a:t>Aloe</a:t>
            </a:r>
          </a:p>
        </p:txBody>
      </p:sp>
      <p:pic>
        <p:nvPicPr>
          <p:cNvPr id="640" name="image55.png" descr="алоэ.png"/>
          <p:cNvPicPr>
            <a:picLocks noChangeAspect="1"/>
          </p:cNvPicPr>
          <p:nvPr/>
        </p:nvPicPr>
        <p:blipFill>
          <a:blip r:embed="rId3"/>
          <a:srcRect l="1550" t="2608" r="1745" b="677"/>
          <a:stretch>
            <a:fillRect/>
          </a:stretch>
        </p:blipFill>
        <p:spPr>
          <a:xfrm rot="801984">
            <a:off x="9430435" y="1725766"/>
            <a:ext cx="3530062" cy="3530441"/>
          </a:xfrm>
          <a:custGeom>
            <a:avLst/>
            <a:gdLst/>
            <a:ahLst/>
            <a:cxnLst>
              <a:cxn ang="0">
                <a:pos x="wd2" y="hd2"/>
              </a:cxn>
              <a:cxn ang="5400000">
                <a:pos x="wd2" y="hd2"/>
              </a:cxn>
              <a:cxn ang="10800000">
                <a:pos x="wd2" y="hd2"/>
              </a:cxn>
              <a:cxn ang="16200000">
                <a:pos x="wd2" y="hd2"/>
              </a:cxn>
            </a:cxnLst>
            <a:rect l="0" t="0" r="r" b="b"/>
            <a:pathLst>
              <a:path w="19678" h="20595" extrusionOk="0">
                <a:moveTo>
                  <a:pt x="9840" y="0"/>
                </a:moveTo>
                <a:cubicBezTo>
                  <a:pt x="7322"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8" y="0"/>
                  <a:pt x="9840" y="0"/>
                </a:cubicBezTo>
                <a:close/>
              </a:path>
            </a:pathLst>
          </a:custGeom>
          <a:ln w="12700">
            <a:miter lim="400000"/>
          </a:ln>
        </p:spPr>
      </p:pic>
      <p:pic>
        <p:nvPicPr>
          <p:cNvPr id="641" name="image56.png" descr="хвощ.png"/>
          <p:cNvPicPr>
            <a:picLocks noChangeAspect="1"/>
          </p:cNvPicPr>
          <p:nvPr/>
        </p:nvPicPr>
        <p:blipFill>
          <a:blip r:embed="rId4"/>
          <a:srcRect l="1129" t="2091" r="4303" b="3329"/>
          <a:stretch>
            <a:fillRect/>
          </a:stretch>
        </p:blipFill>
        <p:spPr>
          <a:xfrm rot="20321006">
            <a:off x="19242779" y="7778149"/>
            <a:ext cx="3530062" cy="3530441"/>
          </a:xfrm>
          <a:custGeom>
            <a:avLst/>
            <a:gdLst/>
            <a:ahLst/>
            <a:cxnLst>
              <a:cxn ang="0">
                <a:pos x="wd2" y="hd2"/>
              </a:cxn>
              <a:cxn ang="5400000">
                <a:pos x="wd2" y="hd2"/>
              </a:cxn>
              <a:cxn ang="10800000">
                <a:pos x="wd2" y="hd2"/>
              </a:cxn>
              <a:cxn ang="16200000">
                <a:pos x="wd2" y="hd2"/>
              </a:cxn>
            </a:cxnLst>
            <a:rect l="0" t="0" r="r" b="b"/>
            <a:pathLst>
              <a:path w="19678" h="20595" extrusionOk="0">
                <a:moveTo>
                  <a:pt x="9840" y="0"/>
                </a:moveTo>
                <a:cubicBezTo>
                  <a:pt x="7322"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8" y="0"/>
                  <a:pt x="9840" y="0"/>
                </a:cubicBezTo>
                <a:close/>
              </a:path>
            </a:pathLst>
          </a:custGeom>
          <a:ln w="12700">
            <a:miter lim="400000"/>
          </a:ln>
        </p:spPr>
      </p:pic>
      <p:pic>
        <p:nvPicPr>
          <p:cNvPr id="642" name="image57.jpeg" descr="shutterstock_1595744146.jpg"/>
          <p:cNvPicPr>
            <a:picLocks noChangeAspect="1"/>
          </p:cNvPicPr>
          <p:nvPr/>
        </p:nvPicPr>
        <p:blipFill>
          <a:blip r:embed="rId5"/>
          <a:srcRect l="12487" r="12497" b="1"/>
          <a:stretch>
            <a:fillRect/>
          </a:stretch>
        </p:blipFill>
        <p:spPr>
          <a:xfrm rot="10987546">
            <a:off x="9430311" y="7778418"/>
            <a:ext cx="3531298" cy="3530382"/>
          </a:xfrm>
          <a:custGeom>
            <a:avLst/>
            <a:gdLst/>
            <a:ahLst/>
            <a:cxnLst>
              <a:cxn ang="0">
                <a:pos x="wd2" y="hd2"/>
              </a:cxn>
              <a:cxn ang="5400000">
                <a:pos x="wd2" y="hd2"/>
              </a:cxn>
              <a:cxn ang="10800000">
                <a:pos x="wd2" y="hd2"/>
              </a:cxn>
              <a:cxn ang="16200000">
                <a:pos x="wd2" y="hd2"/>
              </a:cxn>
            </a:cxnLst>
            <a:rect l="0" t="0" r="r" b="b"/>
            <a:pathLst>
              <a:path w="20220" h="20437" extrusionOk="0">
                <a:moveTo>
                  <a:pt x="9815" y="5"/>
                </a:moveTo>
                <a:cubicBezTo>
                  <a:pt x="9144" y="25"/>
                  <a:pt x="8465" y="113"/>
                  <a:pt x="7786" y="276"/>
                </a:cubicBezTo>
                <a:cubicBezTo>
                  <a:pt x="5069" y="925"/>
                  <a:pt x="2868" y="2627"/>
                  <a:pt x="1509" y="4850"/>
                </a:cubicBezTo>
                <a:cubicBezTo>
                  <a:pt x="150" y="7076"/>
                  <a:pt x="-369" y="9824"/>
                  <a:pt x="273" y="12570"/>
                </a:cubicBezTo>
                <a:cubicBezTo>
                  <a:pt x="1558" y="18062"/>
                  <a:pt x="7003" y="21460"/>
                  <a:pt x="12435" y="20161"/>
                </a:cubicBezTo>
                <a:cubicBezTo>
                  <a:pt x="17868" y="18863"/>
                  <a:pt x="21231" y="13361"/>
                  <a:pt x="19946" y="7869"/>
                </a:cubicBezTo>
                <a:cubicBezTo>
                  <a:pt x="18822" y="3065"/>
                  <a:pt x="14514" y="-140"/>
                  <a:pt x="9815" y="5"/>
                </a:cubicBezTo>
                <a:close/>
              </a:path>
            </a:pathLst>
          </a:custGeom>
          <a:ln w="12700">
            <a:miter lim="400000"/>
          </a:ln>
        </p:spPr>
      </p:pic>
      <p:sp>
        <p:nvSpPr>
          <p:cNvPr id="643" name="Shape 643"/>
          <p:cNvSpPr/>
          <p:nvPr/>
        </p:nvSpPr>
        <p:spPr>
          <a:xfrm>
            <a:off x="1019004" y="2826992"/>
            <a:ext cx="8348707" cy="461269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p>
            <a:pPr defTabSz="2438400">
              <a:lnSpc>
                <a:spcPct val="110000"/>
              </a:lnSpc>
              <a:spcBef>
                <a:spcPts val="0"/>
              </a:spcBef>
              <a:defRPr sz="3800" spc="100">
                <a:solidFill>
                  <a:srgbClr val="3D5751"/>
                </a:solidFill>
                <a:latin typeface="Arial"/>
                <a:ea typeface="Arial"/>
                <a:cs typeface="Arial"/>
                <a:sym typeface="Arial"/>
              </a:defRPr>
            </a:pPr>
            <a:r>
              <a:rPr lang="pl-PL" dirty="0"/>
              <a:t>Zwiększają odporność organizmu </a:t>
            </a:r>
          </a:p>
          <a:p>
            <a:pPr defTabSz="2438400">
              <a:lnSpc>
                <a:spcPct val="110000"/>
              </a:lnSpc>
              <a:spcBef>
                <a:spcPts val="0"/>
              </a:spcBef>
              <a:defRPr sz="3800" spc="100">
                <a:solidFill>
                  <a:srgbClr val="3D5751"/>
                </a:solidFill>
                <a:latin typeface="Arial"/>
                <a:ea typeface="Arial"/>
                <a:cs typeface="Arial"/>
                <a:sym typeface="Arial"/>
              </a:defRPr>
            </a:pPr>
            <a:r>
              <a:rPr lang="pl-PL" dirty="0"/>
              <a:t>i korzystnie wpływają na odporność nieswoistą (wrodzoną) oraz swoistą (nabytą).</a:t>
            </a:r>
            <a:endParaRPr dirty="0"/>
          </a:p>
        </p:txBody>
      </p:sp>
      <p:sp>
        <p:nvSpPr>
          <p:cNvPr id="644" name="Shape 644"/>
          <p:cNvSpPr/>
          <p:nvPr/>
        </p:nvSpPr>
        <p:spPr>
          <a:xfrm>
            <a:off x="19259573" y="1725766"/>
            <a:ext cx="3530605" cy="3530604"/>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nvGrpSpPr>
          <p:cNvPr id="647" name="Group 647"/>
          <p:cNvGrpSpPr/>
          <p:nvPr/>
        </p:nvGrpSpPr>
        <p:grpSpPr>
          <a:xfrm>
            <a:off x="14345057" y="1730167"/>
            <a:ext cx="3530605" cy="3530608"/>
            <a:chOff x="0" y="0"/>
            <a:chExt cx="3530603" cy="3530606"/>
          </a:xfrm>
        </p:grpSpPr>
        <p:sp>
          <p:nvSpPr>
            <p:cNvPr id="645" name="Shape 645"/>
            <p:cNvSpPr/>
            <p:nvPr/>
          </p:nvSpPr>
          <p:spPr>
            <a:xfrm>
              <a:off x="0" y="-1"/>
              <a:ext cx="3530605" cy="3530608"/>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646" name="image58.png" descr="солодка1.png"/>
            <p:cNvPicPr>
              <a:picLocks noChangeAspect="1"/>
            </p:cNvPicPr>
            <p:nvPr/>
          </p:nvPicPr>
          <p:blipFill>
            <a:blip r:embed="rId6"/>
            <a:srcRect l="11589" t="4" r="4521"/>
            <a:stretch>
              <a:fillRect/>
            </a:stretch>
          </p:blipFill>
          <p:spPr>
            <a:xfrm>
              <a:off x="506" y="529828"/>
              <a:ext cx="3529553" cy="2801113"/>
            </a:xfrm>
            <a:custGeom>
              <a:avLst/>
              <a:gdLst/>
              <a:ahLst/>
              <a:cxnLst>
                <a:cxn ang="0">
                  <a:pos x="wd2" y="hd2"/>
                </a:cxn>
                <a:cxn ang="5400000">
                  <a:pos x="wd2" y="hd2"/>
                </a:cxn>
                <a:cxn ang="10800000">
                  <a:pos x="wd2" y="hd2"/>
                </a:cxn>
                <a:cxn ang="16200000">
                  <a:pos x="wd2" y="hd2"/>
                </a:cxn>
              </a:cxnLst>
              <a:rect l="0" t="0" r="r" b="b"/>
              <a:pathLst>
                <a:path w="19682" h="21600" extrusionOk="0">
                  <a:moveTo>
                    <a:pt x="2769" y="0"/>
                  </a:moveTo>
                  <a:cubicBezTo>
                    <a:pt x="-959" y="5328"/>
                    <a:pt x="-924" y="13819"/>
                    <a:pt x="2882" y="19081"/>
                  </a:cubicBezTo>
                  <a:cubicBezTo>
                    <a:pt x="3640" y="20131"/>
                    <a:pt x="4494" y="20965"/>
                    <a:pt x="5403" y="21600"/>
                  </a:cubicBezTo>
                  <a:lnTo>
                    <a:pt x="14279" y="21600"/>
                  </a:lnTo>
                  <a:cubicBezTo>
                    <a:pt x="15188" y="20965"/>
                    <a:pt x="16042" y="20131"/>
                    <a:pt x="16800" y="19081"/>
                  </a:cubicBezTo>
                  <a:cubicBezTo>
                    <a:pt x="20606" y="13819"/>
                    <a:pt x="20641" y="5328"/>
                    <a:pt x="16913" y="0"/>
                  </a:cubicBezTo>
                  <a:lnTo>
                    <a:pt x="2769" y="0"/>
                  </a:lnTo>
                  <a:close/>
                </a:path>
              </a:pathLst>
            </a:custGeom>
            <a:ln w="12700" cap="flat">
              <a:noFill/>
              <a:miter lim="400000"/>
            </a:ln>
            <a:effectLst/>
          </p:spPr>
        </p:pic>
      </p:grpSp>
      <p:pic>
        <p:nvPicPr>
          <p:cNvPr id="648" name="image59.png" descr="astragalus-slices.png"/>
          <p:cNvPicPr>
            <a:picLocks noChangeAspect="1"/>
          </p:cNvPicPr>
          <p:nvPr/>
        </p:nvPicPr>
        <p:blipFill>
          <a:blip r:embed="rId7"/>
          <a:srcRect t="6" b="6"/>
          <a:stretch>
            <a:fillRect/>
          </a:stretch>
        </p:blipFill>
        <p:spPr>
          <a:xfrm>
            <a:off x="19480308" y="2319130"/>
            <a:ext cx="3207942" cy="2419747"/>
          </a:xfrm>
          <a:custGeom>
            <a:avLst/>
            <a:gdLst/>
            <a:ahLst/>
            <a:cxnLst>
              <a:cxn ang="0">
                <a:pos x="wd2" y="hd2"/>
              </a:cxn>
              <a:cxn ang="5400000">
                <a:pos x="wd2" y="hd2"/>
              </a:cxn>
              <a:cxn ang="10800000">
                <a:pos x="wd2" y="hd2"/>
              </a:cxn>
              <a:cxn ang="16200000">
                <a:pos x="wd2" y="hd2"/>
              </a:cxn>
            </a:cxnLst>
            <a:rect l="0" t="0" r="r" b="b"/>
            <a:pathLst>
              <a:path w="21600" h="21600" extrusionOk="0">
                <a:moveTo>
                  <a:pt x="3728" y="0"/>
                </a:moveTo>
                <a:cubicBezTo>
                  <a:pt x="3537" y="220"/>
                  <a:pt x="3345" y="437"/>
                  <a:pt x="3164" y="677"/>
                </a:cubicBezTo>
                <a:cubicBezTo>
                  <a:pt x="1055" y="3472"/>
                  <a:pt x="0" y="7137"/>
                  <a:pt x="0" y="10802"/>
                </a:cubicBezTo>
                <a:cubicBezTo>
                  <a:pt x="0" y="14466"/>
                  <a:pt x="1055" y="18128"/>
                  <a:pt x="3164" y="20923"/>
                </a:cubicBezTo>
                <a:cubicBezTo>
                  <a:pt x="3345" y="21163"/>
                  <a:pt x="3537" y="21380"/>
                  <a:pt x="3728" y="21600"/>
                </a:cubicBezTo>
                <a:lnTo>
                  <a:pt x="17872" y="21600"/>
                </a:lnTo>
                <a:cubicBezTo>
                  <a:pt x="18063" y="21380"/>
                  <a:pt x="18255" y="21163"/>
                  <a:pt x="18436" y="20923"/>
                </a:cubicBezTo>
                <a:cubicBezTo>
                  <a:pt x="20545" y="18128"/>
                  <a:pt x="21600" y="14466"/>
                  <a:pt x="21600" y="10802"/>
                </a:cubicBezTo>
                <a:cubicBezTo>
                  <a:pt x="21600" y="7137"/>
                  <a:pt x="20545" y="3472"/>
                  <a:pt x="18436" y="677"/>
                </a:cubicBezTo>
                <a:cubicBezTo>
                  <a:pt x="18255" y="437"/>
                  <a:pt x="18063" y="220"/>
                  <a:pt x="17872" y="0"/>
                </a:cubicBezTo>
                <a:lnTo>
                  <a:pt x="3728" y="0"/>
                </a:lnTo>
                <a:close/>
              </a:path>
            </a:pathLst>
          </a:custGeom>
          <a:ln w="12700">
            <a:miter lim="400000"/>
          </a:ln>
        </p:spPr>
      </p:pic>
      <p:pic>
        <p:nvPicPr>
          <p:cNvPr id="649" name="image60.jpeg" descr="scullcap_800x-2.jpeg"/>
          <p:cNvPicPr>
            <a:picLocks noChangeAspect="1"/>
          </p:cNvPicPr>
          <p:nvPr/>
        </p:nvPicPr>
        <p:blipFill>
          <a:blip r:embed="rId8"/>
          <a:srcRect l="1754" r="1758"/>
          <a:stretch>
            <a:fillRect/>
          </a:stretch>
        </p:blipFill>
        <p:spPr>
          <a:xfrm>
            <a:off x="14345170" y="7778063"/>
            <a:ext cx="3530062" cy="3530601"/>
          </a:xfrm>
          <a:custGeom>
            <a:avLst/>
            <a:gdLst/>
            <a:ahLst/>
            <a:cxnLst>
              <a:cxn ang="0">
                <a:pos x="wd2" y="hd2"/>
              </a:cxn>
              <a:cxn ang="5400000">
                <a:pos x="wd2" y="hd2"/>
              </a:cxn>
              <a:cxn ang="10800000">
                <a:pos x="wd2" y="hd2"/>
              </a:cxn>
              <a:cxn ang="16200000">
                <a:pos x="wd2" y="hd2"/>
              </a:cxn>
            </a:cxnLst>
            <a:rect l="0" t="0" r="r" b="b"/>
            <a:pathLst>
              <a:path w="19678" h="21600" extrusionOk="0">
                <a:moveTo>
                  <a:pt x="9840" y="0"/>
                </a:moveTo>
                <a:cubicBezTo>
                  <a:pt x="7322" y="0"/>
                  <a:pt x="4803" y="1055"/>
                  <a:pt x="2882" y="3164"/>
                </a:cubicBezTo>
                <a:cubicBezTo>
                  <a:pt x="-961" y="7381"/>
                  <a:pt x="-961" y="14219"/>
                  <a:pt x="2882" y="18436"/>
                </a:cubicBezTo>
                <a:cubicBezTo>
                  <a:pt x="4803" y="20545"/>
                  <a:pt x="7322" y="21600"/>
                  <a:pt x="9840" y="21600"/>
                </a:cubicBezTo>
                <a:cubicBezTo>
                  <a:pt x="12358" y="21600"/>
                  <a:pt x="14875" y="20545"/>
                  <a:pt x="16796" y="18436"/>
                </a:cubicBezTo>
                <a:cubicBezTo>
                  <a:pt x="20639" y="14219"/>
                  <a:pt x="20639" y="7381"/>
                  <a:pt x="16796" y="3164"/>
                </a:cubicBezTo>
                <a:cubicBezTo>
                  <a:pt x="14875" y="1055"/>
                  <a:pt x="12358" y="0"/>
                  <a:pt x="9840" y="0"/>
                </a:cubicBezTo>
                <a:close/>
              </a:path>
            </a:pathLst>
          </a:custGeom>
          <a:ln w="12700">
            <a:miter lim="400000"/>
          </a:ln>
        </p:spPr>
      </p:pic>
      <p:sp>
        <p:nvSpPr>
          <p:cNvPr id="650" name="Shape 650"/>
          <p:cNvSpPr>
            <a:spLocks noGrp="1"/>
          </p:cNvSpPr>
          <p:nvPr>
            <p:ph type="title"/>
          </p:nvPr>
        </p:nvSpPr>
        <p:spPr>
          <a:xfrm>
            <a:off x="928564" y="830521"/>
            <a:ext cx="22672624" cy="2034540"/>
          </a:xfrm>
          <a:prstGeom prst="rect">
            <a:avLst/>
          </a:prstGeom>
        </p:spPr>
        <p:txBody>
          <a:bodyPr/>
          <a:lstStyle>
            <a:lvl1pPr>
              <a:lnSpc>
                <a:spcPct val="90000"/>
              </a:lnSpc>
              <a:defRPr sz="10000" b="1">
                <a:solidFill>
                  <a:srgbClr val="3D5751"/>
                </a:solidFill>
              </a:defRPr>
            </a:lvl1pPr>
          </a:lstStyle>
          <a:p>
            <a:r>
              <a:rPr lang="pl-PL" dirty="0"/>
              <a:t>Ekstrakty</a:t>
            </a:r>
            <a:r>
              <a:rPr dirty="0"/>
              <a:t> </a:t>
            </a:r>
          </a:p>
        </p:txBody>
      </p:sp>
      <p:pic>
        <p:nvPicPr>
          <p:cNvPr id="20" name="image3.png" descr="Image"/>
          <p:cNvPicPr>
            <a:picLocks noChangeAspect="1"/>
          </p:cNvPicPr>
          <p:nvPr/>
        </p:nvPicPr>
        <p:blipFill>
          <a:blip r:embed="rId9"/>
          <a:stretch>
            <a:fillRect/>
          </a:stretch>
        </p:blipFill>
        <p:spPr>
          <a:xfrm>
            <a:off x="1210500" y="12365704"/>
            <a:ext cx="2711569" cy="475079"/>
          </a:xfrm>
          <a:prstGeom prst="rect">
            <a:avLst/>
          </a:prstGeom>
          <a:ln w="12700">
            <a:miter lim="400000"/>
          </a:ln>
        </p:spPr>
      </p:pic>
    </p:spTree>
    <p:extLst>
      <p:ext uri="{BB962C8B-B14F-4D97-AF65-F5344CB8AC3E}">
        <p14:creationId xmlns:p14="http://schemas.microsoft.com/office/powerpoint/2010/main" val="385292601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p:nvPr/>
        </p:nvSpPr>
        <p:spPr>
          <a:xfrm>
            <a:off x="-25401" y="0"/>
            <a:ext cx="10248704" cy="13716000"/>
          </a:xfrm>
          <a:prstGeom prst="rect">
            <a:avLst/>
          </a:prstGeom>
          <a:solidFill>
            <a:srgbClr val="89A79B"/>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199" name="Shape 199"/>
          <p:cNvSpPr/>
          <p:nvPr/>
        </p:nvSpPr>
        <p:spPr>
          <a:xfrm>
            <a:off x="14797546" y="1879598"/>
            <a:ext cx="8886860" cy="4883303"/>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marL="381000" indent="-381000" defTabSz="2438400">
              <a:lnSpc>
                <a:spcPct val="100000"/>
              </a:lnSpc>
              <a:spcBef>
                <a:spcPts val="2000"/>
              </a:spcBef>
              <a:buSzPct val="123000"/>
              <a:buChar char="•"/>
              <a:defRPr sz="3600">
                <a:solidFill>
                  <a:srgbClr val="595959"/>
                </a:solidFill>
                <a:latin typeface="Arial"/>
                <a:ea typeface="Arial"/>
                <a:cs typeface="Arial"/>
                <a:sym typeface="Arial"/>
              </a:defRPr>
            </a:pPr>
            <a:r>
              <a:rPr lang="pl-PL" dirty="0"/>
              <a:t>Wspomagają równowagę mikroflory bakteryjnej;</a:t>
            </a:r>
            <a:endParaRPr dirty="0"/>
          </a:p>
          <a:p>
            <a:pPr marL="381000" indent="-381000" defTabSz="2438400">
              <a:lnSpc>
                <a:spcPct val="100000"/>
              </a:lnSpc>
              <a:spcBef>
                <a:spcPts val="2000"/>
              </a:spcBef>
              <a:buSzPct val="123000"/>
              <a:buChar char="•"/>
              <a:defRPr sz="3600">
                <a:solidFill>
                  <a:srgbClr val="595959"/>
                </a:solidFill>
                <a:latin typeface="Arial"/>
                <a:ea typeface="Arial"/>
                <a:cs typeface="Arial"/>
                <a:sym typeface="Arial"/>
              </a:defRPr>
            </a:pPr>
            <a:r>
              <a:rPr lang="pl-PL" dirty="0"/>
              <a:t>Korzystnie wpływają na procesy trawienne;</a:t>
            </a:r>
            <a:endParaRPr dirty="0"/>
          </a:p>
          <a:p>
            <a:pPr marL="381000" indent="-381000" defTabSz="2438400">
              <a:lnSpc>
                <a:spcPct val="100000"/>
              </a:lnSpc>
              <a:spcBef>
                <a:spcPts val="2000"/>
              </a:spcBef>
              <a:buSzPct val="123000"/>
              <a:buChar char="•"/>
              <a:defRPr sz="3600">
                <a:solidFill>
                  <a:srgbClr val="595959"/>
                </a:solidFill>
                <a:latin typeface="Arial"/>
                <a:ea typeface="Arial"/>
                <a:cs typeface="Arial"/>
                <a:sym typeface="Arial"/>
              </a:defRPr>
            </a:pPr>
            <a:r>
              <a:rPr lang="pl-PL" dirty="0"/>
              <a:t>Wzmacniają odporność organizmu;</a:t>
            </a:r>
            <a:endParaRPr dirty="0"/>
          </a:p>
          <a:p>
            <a:pPr marL="381000" indent="-381000" defTabSz="2438400">
              <a:lnSpc>
                <a:spcPct val="100000"/>
              </a:lnSpc>
              <a:spcBef>
                <a:spcPts val="0"/>
              </a:spcBef>
              <a:buSzPct val="123000"/>
              <a:buChar char="•"/>
              <a:defRPr sz="3600">
                <a:solidFill>
                  <a:srgbClr val="595959"/>
                </a:solidFill>
                <a:latin typeface="Arial"/>
                <a:ea typeface="Arial"/>
                <a:cs typeface="Arial"/>
                <a:sym typeface="Arial"/>
              </a:defRPr>
            </a:pPr>
            <a:r>
              <a:rPr lang="pl-PL" dirty="0"/>
              <a:t>Uczestniczą w transporcie witamin do komórek organizmu.</a:t>
            </a:r>
            <a:endParaRPr dirty="0"/>
          </a:p>
        </p:txBody>
      </p:sp>
      <p:sp>
        <p:nvSpPr>
          <p:cNvPr id="200" name="Shape 200"/>
          <p:cNvSpPr/>
          <p:nvPr/>
        </p:nvSpPr>
        <p:spPr>
          <a:xfrm>
            <a:off x="15188083" y="8287761"/>
            <a:ext cx="8687299" cy="3816345"/>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p>
            <a:pPr defTabSz="2438400">
              <a:lnSpc>
                <a:spcPct val="100000"/>
              </a:lnSpc>
              <a:spcBef>
                <a:spcPts val="0"/>
              </a:spcBef>
              <a:defRPr sz="3600">
                <a:solidFill>
                  <a:srgbClr val="595959"/>
                </a:solidFill>
                <a:latin typeface="Arial"/>
                <a:ea typeface="Arial"/>
                <a:cs typeface="Arial"/>
                <a:sym typeface="Arial"/>
              </a:defRPr>
            </a:pPr>
            <a:r>
              <a:rPr lang="pl-PL" dirty="0"/>
              <a:t>Powodują różnego rodzaju infekcje i choroby, takie jak: angina, dolegliwości trawienne</a:t>
            </a:r>
            <a:r>
              <a:rPr dirty="0"/>
              <a:t>, </a:t>
            </a:r>
            <a:r>
              <a:rPr lang="pl-PL" dirty="0"/>
              <a:t>dyzenterię</a:t>
            </a:r>
            <a:r>
              <a:rPr dirty="0"/>
              <a:t>, </a:t>
            </a:r>
            <a:r>
              <a:rPr lang="pl-PL" dirty="0"/>
              <a:t>salmonellozę</a:t>
            </a:r>
            <a:r>
              <a:rPr dirty="0"/>
              <a:t>, </a:t>
            </a:r>
            <a:r>
              <a:rPr lang="pl-PL" dirty="0"/>
              <a:t>gruźlicę</a:t>
            </a:r>
            <a:r>
              <a:rPr dirty="0"/>
              <a:t>, </a:t>
            </a:r>
            <a:r>
              <a:rPr lang="pl-PL" dirty="0"/>
              <a:t>błonicę</a:t>
            </a:r>
            <a:r>
              <a:rPr dirty="0"/>
              <a:t>, </a:t>
            </a:r>
            <a:r>
              <a:rPr lang="pl-PL" dirty="0"/>
              <a:t>krztusiec</a:t>
            </a:r>
            <a:r>
              <a:rPr dirty="0"/>
              <a:t>, </a:t>
            </a:r>
            <a:r>
              <a:rPr lang="pl-PL" dirty="0"/>
              <a:t>tężec</a:t>
            </a:r>
            <a:r>
              <a:rPr dirty="0"/>
              <a:t>, </a:t>
            </a:r>
            <a:r>
              <a:rPr lang="pl-PL" dirty="0"/>
              <a:t>a także stany zapalne i ropne choroby skóry. </a:t>
            </a:r>
            <a:endParaRPr sz="3400" dirty="0"/>
          </a:p>
        </p:txBody>
      </p:sp>
      <p:sp>
        <p:nvSpPr>
          <p:cNvPr id="201" name="Shape 201"/>
          <p:cNvSpPr>
            <a:spLocks noGrp="1"/>
          </p:cNvSpPr>
          <p:nvPr>
            <p:ph type="body" sz="quarter" idx="1"/>
          </p:nvPr>
        </p:nvSpPr>
        <p:spPr>
          <a:xfrm>
            <a:off x="968087" y="5490285"/>
            <a:ext cx="8886860" cy="4705649"/>
          </a:xfrm>
          <a:prstGeom prst="rect">
            <a:avLst/>
          </a:prstGeom>
        </p:spPr>
        <p:txBody>
          <a:bodyPr lIns="243798" tIns="243798" rIns="243798" bIns="243798">
            <a:normAutofit/>
          </a:bodyPr>
          <a:lstStyle/>
          <a:p>
            <a:pPr defTabSz="2438400">
              <a:lnSpc>
                <a:spcPct val="110000"/>
              </a:lnSpc>
              <a:defRPr sz="3800">
                <a:solidFill>
                  <a:srgbClr val="FFFFFF"/>
                </a:solidFill>
                <a:latin typeface="Arial"/>
                <a:ea typeface="Arial"/>
                <a:cs typeface="Arial"/>
                <a:sym typeface="Arial"/>
              </a:defRPr>
            </a:pPr>
            <a:r>
              <a:rPr lang="pl-PL" dirty="0"/>
              <a:t>to mikroskopijne jednokomórkowe organizmy</a:t>
            </a:r>
            <a:r>
              <a:rPr dirty="0"/>
              <a:t>, </a:t>
            </a:r>
            <a:r>
              <a:rPr lang="pl-PL" dirty="0"/>
              <a:t>które mogą żyć w ludzkim ciele lub przenikać do niego ze środowiska zewnętrznego</a:t>
            </a:r>
            <a:r>
              <a:rPr dirty="0"/>
              <a:t>. </a:t>
            </a:r>
            <a:r>
              <a:rPr lang="pl-PL" dirty="0"/>
              <a:t>Rozróżniamy zarówno pożyteczne, jak i szkodliwe rodzaje bakterii</a:t>
            </a:r>
            <a:r>
              <a:rPr dirty="0"/>
              <a:t>.</a:t>
            </a:r>
          </a:p>
        </p:txBody>
      </p:sp>
      <p:sp>
        <p:nvSpPr>
          <p:cNvPr id="202" name="Shape 202"/>
          <p:cNvSpPr/>
          <p:nvPr/>
        </p:nvSpPr>
        <p:spPr>
          <a:xfrm>
            <a:off x="962839" y="3756795"/>
            <a:ext cx="8543119" cy="211151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lvl1pPr defTabSz="2414016">
              <a:lnSpc>
                <a:spcPct val="115000"/>
              </a:lnSpc>
              <a:spcBef>
                <a:spcPts val="0"/>
              </a:spcBef>
              <a:defRPr sz="10000" b="1" spc="404">
                <a:solidFill>
                  <a:srgbClr val="FFFFFF"/>
                </a:solidFill>
                <a:latin typeface="Arial"/>
                <a:ea typeface="Arial"/>
                <a:cs typeface="Arial"/>
                <a:sym typeface="Arial"/>
              </a:defRPr>
            </a:lvl1pPr>
          </a:lstStyle>
          <a:p>
            <a:r>
              <a:rPr lang="pl-PL" dirty="0"/>
              <a:t>Bakterie</a:t>
            </a:r>
            <a:endParaRPr dirty="0"/>
          </a:p>
        </p:txBody>
      </p:sp>
      <p:sp>
        <p:nvSpPr>
          <p:cNvPr id="203" name="Shape 203"/>
          <p:cNvSpPr/>
          <p:nvPr/>
        </p:nvSpPr>
        <p:spPr>
          <a:xfrm>
            <a:off x="10784953" y="3562182"/>
            <a:ext cx="3994352" cy="177341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chor="ctr">
            <a:normAutofit/>
          </a:bodyPr>
          <a:lstStyle>
            <a:lvl1pPr defTabSz="2438400">
              <a:spcBef>
                <a:spcPts val="0"/>
              </a:spcBef>
              <a:defRPr sz="4600" b="1">
                <a:solidFill>
                  <a:srgbClr val="3D5751"/>
                </a:solidFill>
                <a:latin typeface="Arial"/>
                <a:ea typeface="Arial"/>
                <a:cs typeface="Arial"/>
                <a:sym typeface="Arial"/>
              </a:defRPr>
            </a:lvl1pPr>
          </a:lstStyle>
          <a:p>
            <a:r>
              <a:rPr lang="pl-PL" dirty="0"/>
              <a:t>Pożyteczne bakterie</a:t>
            </a:r>
            <a:endParaRPr dirty="0"/>
          </a:p>
        </p:txBody>
      </p:sp>
      <p:sp>
        <p:nvSpPr>
          <p:cNvPr id="204" name="Shape 204"/>
          <p:cNvSpPr/>
          <p:nvPr/>
        </p:nvSpPr>
        <p:spPr>
          <a:xfrm>
            <a:off x="10784953" y="9681345"/>
            <a:ext cx="4670556" cy="177341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chor="ctr">
            <a:normAutofit/>
          </a:bodyPr>
          <a:lstStyle/>
          <a:p>
            <a:pPr defTabSz="2438400">
              <a:spcBef>
                <a:spcPts val="0"/>
              </a:spcBef>
              <a:defRPr sz="4600" b="1">
                <a:solidFill>
                  <a:srgbClr val="3D5751"/>
                </a:solidFill>
                <a:latin typeface="Arial"/>
                <a:ea typeface="Arial"/>
                <a:cs typeface="Arial"/>
                <a:sym typeface="Arial"/>
              </a:defRPr>
            </a:pPr>
            <a:r>
              <a:rPr lang="pl-PL" dirty="0"/>
              <a:t>Szkodliwe bakterie</a:t>
            </a:r>
            <a:endParaRPr dirty="0"/>
          </a:p>
        </p:txBody>
      </p:sp>
      <p:pic>
        <p:nvPicPr>
          <p:cNvPr id="206" name="pasted-image.pdf"/>
          <p:cNvPicPr>
            <a:picLocks noChangeAspect="1"/>
          </p:cNvPicPr>
          <p:nvPr/>
        </p:nvPicPr>
        <p:blipFill>
          <a:blip r:embed="rId3"/>
          <a:stretch>
            <a:fillRect/>
          </a:stretch>
        </p:blipFill>
        <p:spPr>
          <a:xfrm>
            <a:off x="11026403" y="2129039"/>
            <a:ext cx="1492635" cy="1492635"/>
          </a:xfrm>
          <a:prstGeom prst="rect">
            <a:avLst/>
          </a:prstGeom>
          <a:ln w="12700">
            <a:miter lim="400000"/>
          </a:ln>
        </p:spPr>
      </p:pic>
      <p:pic>
        <p:nvPicPr>
          <p:cNvPr id="207" name="pasted-image.pdf"/>
          <p:cNvPicPr>
            <a:picLocks noChangeAspect="1"/>
          </p:cNvPicPr>
          <p:nvPr/>
        </p:nvPicPr>
        <p:blipFill>
          <a:blip r:embed="rId4"/>
          <a:stretch>
            <a:fillRect/>
          </a:stretch>
        </p:blipFill>
        <p:spPr>
          <a:xfrm>
            <a:off x="11026403" y="8281961"/>
            <a:ext cx="1492635" cy="1492636"/>
          </a:xfrm>
          <a:prstGeom prst="rect">
            <a:avLst/>
          </a:prstGeom>
          <a:ln w="12700">
            <a:miter lim="400000"/>
          </a:ln>
        </p:spPr>
      </p:pic>
      <p:pic>
        <p:nvPicPr>
          <p:cNvPr id="12" name="image3.png" descr="Image"/>
          <p:cNvPicPr>
            <a:picLocks noChangeAspect="1"/>
          </p:cNvPicPr>
          <p:nvPr/>
        </p:nvPicPr>
        <p:blipFill>
          <a:blip r:embed="rId5">
            <a:biLevel thresh="25000"/>
          </a:blip>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p:nvPr/>
        </p:nvSpPr>
        <p:spPr>
          <a:xfrm>
            <a:off x="-25400" y="-50800"/>
            <a:ext cx="24434800" cy="13817600"/>
          </a:xfrm>
          <a:prstGeom prst="rect">
            <a:avLst/>
          </a:prstGeom>
          <a:solidFill>
            <a:srgbClr val="EEEDEA"/>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655" name="image61.jpeg" descr="back.jpg"/>
          <p:cNvPicPr>
            <a:picLocks noChangeAspect="1"/>
          </p:cNvPicPr>
          <p:nvPr/>
        </p:nvPicPr>
        <p:blipFill>
          <a:blip r:embed="rId3"/>
          <a:srcRect/>
          <a:stretch>
            <a:fillRect/>
          </a:stretch>
        </p:blipFill>
        <p:spPr>
          <a:xfrm>
            <a:off x="18802018" y="7369636"/>
            <a:ext cx="3924301" cy="3924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36" y="0"/>
                  <a:pt x="5272" y="1054"/>
                  <a:pt x="3163" y="3163"/>
                </a:cubicBezTo>
                <a:cubicBezTo>
                  <a:pt x="1054" y="5272"/>
                  <a:pt x="0" y="8036"/>
                  <a:pt x="0" y="10800"/>
                </a:cubicBezTo>
                <a:cubicBezTo>
                  <a:pt x="0" y="13564"/>
                  <a:pt x="1054" y="16328"/>
                  <a:pt x="3163" y="18437"/>
                </a:cubicBezTo>
                <a:cubicBezTo>
                  <a:pt x="5272" y="20546"/>
                  <a:pt x="8036" y="21600"/>
                  <a:pt x="10800" y="21600"/>
                </a:cubicBezTo>
                <a:cubicBezTo>
                  <a:pt x="13564" y="21600"/>
                  <a:pt x="16328" y="20546"/>
                  <a:pt x="18437" y="18437"/>
                </a:cubicBezTo>
                <a:cubicBezTo>
                  <a:pt x="20546" y="16328"/>
                  <a:pt x="21600" y="13564"/>
                  <a:pt x="21600" y="10800"/>
                </a:cubicBezTo>
                <a:cubicBezTo>
                  <a:pt x="21600" y="8036"/>
                  <a:pt x="20546" y="5272"/>
                  <a:pt x="18437" y="3163"/>
                </a:cubicBezTo>
                <a:cubicBezTo>
                  <a:pt x="16328" y="1054"/>
                  <a:pt x="13564" y="0"/>
                  <a:pt x="10800" y="0"/>
                </a:cubicBezTo>
                <a:close/>
              </a:path>
            </a:pathLst>
          </a:custGeom>
          <a:ln w="12700">
            <a:miter lim="400000"/>
          </a:ln>
        </p:spPr>
      </p:pic>
      <p:sp>
        <p:nvSpPr>
          <p:cNvPr id="656" name="Shape 656"/>
          <p:cNvSpPr/>
          <p:nvPr/>
        </p:nvSpPr>
        <p:spPr>
          <a:xfrm>
            <a:off x="12754888" y="5654433"/>
            <a:ext cx="4521377"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fontScale="92500"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dirty="0"/>
              <a:t>liście brzozy</a:t>
            </a:r>
            <a:endParaRPr spc="150" dirty="0"/>
          </a:p>
          <a:p>
            <a:pPr algn="ctr" defTabSz="2438400">
              <a:lnSpc>
                <a:spcPct val="110000"/>
              </a:lnSpc>
              <a:spcBef>
                <a:spcPts val="0"/>
              </a:spcBef>
              <a:defRPr sz="2200" i="1">
                <a:latin typeface="Arial"/>
                <a:ea typeface="Arial"/>
                <a:cs typeface="Arial"/>
                <a:sym typeface="Arial"/>
              </a:defRPr>
            </a:pPr>
            <a:r>
              <a:rPr dirty="0" err="1"/>
              <a:t>Betula</a:t>
            </a:r>
            <a:r>
              <a:rPr dirty="0"/>
              <a:t> alba leaf</a:t>
            </a:r>
          </a:p>
        </p:txBody>
      </p:sp>
      <p:sp>
        <p:nvSpPr>
          <p:cNvPr id="657" name="Shape 657"/>
          <p:cNvSpPr/>
          <p:nvPr/>
        </p:nvSpPr>
        <p:spPr>
          <a:xfrm>
            <a:off x="18709870" y="5654433"/>
            <a:ext cx="4521377"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dirty="0"/>
              <a:t>rozmaryn lekarski</a:t>
            </a:r>
            <a:endParaRPr spc="150" dirty="0"/>
          </a:p>
          <a:p>
            <a:pPr algn="ctr" defTabSz="2438400">
              <a:lnSpc>
                <a:spcPct val="110000"/>
              </a:lnSpc>
              <a:spcBef>
                <a:spcPts val="0"/>
              </a:spcBef>
              <a:defRPr sz="2200" i="1">
                <a:latin typeface="Arial"/>
                <a:ea typeface="Arial"/>
                <a:cs typeface="Arial"/>
                <a:sym typeface="Arial"/>
              </a:defRPr>
            </a:pPr>
            <a:r>
              <a:rPr dirty="0"/>
              <a:t>Rosmarinus officinalis leaf</a:t>
            </a:r>
          </a:p>
        </p:txBody>
      </p:sp>
      <p:sp>
        <p:nvSpPr>
          <p:cNvPr id="658" name="Shape 658"/>
          <p:cNvSpPr/>
          <p:nvPr/>
        </p:nvSpPr>
        <p:spPr>
          <a:xfrm>
            <a:off x="13053428" y="1755407"/>
            <a:ext cx="3924304" cy="3924304"/>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659" name="Shape 659"/>
          <p:cNvSpPr/>
          <p:nvPr/>
        </p:nvSpPr>
        <p:spPr>
          <a:xfrm>
            <a:off x="18725731" y="11200579"/>
            <a:ext cx="4521378"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fontScale="92500"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dirty="0"/>
              <a:t>dzięgiel litwor</a:t>
            </a:r>
            <a:endParaRPr spc="150" dirty="0"/>
          </a:p>
          <a:p>
            <a:pPr algn="ctr" defTabSz="2438400">
              <a:lnSpc>
                <a:spcPct val="110000"/>
              </a:lnSpc>
              <a:spcBef>
                <a:spcPts val="0"/>
              </a:spcBef>
              <a:defRPr sz="2200" i="1">
                <a:latin typeface="Arial"/>
                <a:ea typeface="Arial"/>
                <a:cs typeface="Arial"/>
                <a:sym typeface="Arial"/>
              </a:defRPr>
            </a:pPr>
            <a:r>
              <a:rPr dirty="0"/>
              <a:t>Angelica officinalis root</a:t>
            </a:r>
          </a:p>
        </p:txBody>
      </p:sp>
      <p:sp>
        <p:nvSpPr>
          <p:cNvPr id="660" name="Shape 660"/>
          <p:cNvSpPr/>
          <p:nvPr/>
        </p:nvSpPr>
        <p:spPr>
          <a:xfrm>
            <a:off x="6217920" y="11200579"/>
            <a:ext cx="5289973"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fontScale="92500"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spc="100" dirty="0"/>
              <a:t>sadziec przerośnięty</a:t>
            </a:r>
            <a:endParaRPr spc="150" dirty="0"/>
          </a:p>
          <a:p>
            <a:pPr algn="ctr" defTabSz="2438400">
              <a:lnSpc>
                <a:spcPct val="110000"/>
              </a:lnSpc>
              <a:spcBef>
                <a:spcPts val="0"/>
              </a:spcBef>
              <a:defRPr sz="2200" i="1">
                <a:latin typeface="Arial"/>
                <a:ea typeface="Arial"/>
                <a:cs typeface="Arial"/>
                <a:sym typeface="Arial"/>
              </a:defRPr>
            </a:pPr>
            <a:r>
              <a:rPr dirty="0"/>
              <a:t>Eupatorium </a:t>
            </a:r>
            <a:r>
              <a:rPr dirty="0" err="1"/>
              <a:t>perfoliatum</a:t>
            </a:r>
            <a:r>
              <a:rPr dirty="0"/>
              <a:t> herb</a:t>
            </a:r>
          </a:p>
        </p:txBody>
      </p:sp>
      <p:sp>
        <p:nvSpPr>
          <p:cNvPr id="661" name="Shape 661"/>
          <p:cNvSpPr/>
          <p:nvPr/>
        </p:nvSpPr>
        <p:spPr>
          <a:xfrm>
            <a:off x="11947634" y="11200579"/>
            <a:ext cx="6135887"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fontScale="92500"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spc="100" dirty="0"/>
              <a:t>owoce jałowca pospolitego</a:t>
            </a:r>
            <a:endParaRPr spc="150" dirty="0"/>
          </a:p>
          <a:p>
            <a:pPr algn="ctr" defTabSz="2438400">
              <a:lnSpc>
                <a:spcPct val="110000"/>
              </a:lnSpc>
              <a:spcBef>
                <a:spcPts val="0"/>
              </a:spcBef>
              <a:defRPr sz="2200" i="1">
                <a:latin typeface="Arial"/>
                <a:ea typeface="Arial"/>
                <a:cs typeface="Arial"/>
                <a:sym typeface="Arial"/>
              </a:defRPr>
            </a:pPr>
            <a:r>
              <a:rPr dirty="0" err="1"/>
              <a:t>Juniperus</a:t>
            </a:r>
            <a:r>
              <a:rPr dirty="0"/>
              <a:t> </a:t>
            </a:r>
            <a:r>
              <a:rPr dirty="0" err="1"/>
              <a:t>communis</a:t>
            </a:r>
            <a:r>
              <a:rPr dirty="0"/>
              <a:t> fruit</a:t>
            </a:r>
          </a:p>
        </p:txBody>
      </p:sp>
      <p:sp>
        <p:nvSpPr>
          <p:cNvPr id="662" name="Shape 662"/>
          <p:cNvSpPr/>
          <p:nvPr/>
        </p:nvSpPr>
        <p:spPr>
          <a:xfrm>
            <a:off x="957977" y="2830938"/>
            <a:ext cx="8378847" cy="2216171"/>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Autofit/>
          </a:bodyPr>
          <a:lstStyle/>
          <a:p>
            <a:pPr defTabSz="2438400">
              <a:lnSpc>
                <a:spcPct val="110000"/>
              </a:lnSpc>
              <a:spcBef>
                <a:spcPts val="0"/>
              </a:spcBef>
              <a:defRPr sz="3800" spc="100">
                <a:solidFill>
                  <a:srgbClr val="5B5A58"/>
                </a:solidFill>
                <a:latin typeface="Arial"/>
                <a:ea typeface="Arial"/>
                <a:cs typeface="Arial"/>
                <a:sym typeface="Arial"/>
              </a:defRPr>
            </a:pPr>
            <a:r>
              <a:rPr lang="pl-PL" sz="3800" dirty="0"/>
              <a:t>Fitoncydy zabijają i hamują </a:t>
            </a:r>
          </a:p>
          <a:p>
            <a:pPr defTabSz="2438400">
              <a:lnSpc>
                <a:spcPct val="110000"/>
              </a:lnSpc>
              <a:spcBef>
                <a:spcPts val="0"/>
              </a:spcBef>
              <a:defRPr sz="3800" spc="100">
                <a:solidFill>
                  <a:srgbClr val="5B5A58"/>
                </a:solidFill>
                <a:latin typeface="Arial"/>
                <a:ea typeface="Arial"/>
                <a:cs typeface="Arial"/>
                <a:sym typeface="Arial"/>
              </a:defRPr>
            </a:pPr>
            <a:r>
              <a:rPr lang="pl-PL" sz="3800" dirty="0"/>
              <a:t>wzrost i rozwój patogennych mikroorganizmów.</a:t>
            </a:r>
            <a:endParaRPr sz="3800" dirty="0"/>
          </a:p>
        </p:txBody>
      </p:sp>
      <p:sp>
        <p:nvSpPr>
          <p:cNvPr id="663" name="Shape 663"/>
          <p:cNvSpPr>
            <a:spLocks noGrp="1"/>
          </p:cNvSpPr>
          <p:nvPr>
            <p:ph type="title"/>
          </p:nvPr>
        </p:nvSpPr>
        <p:spPr>
          <a:xfrm>
            <a:off x="928564" y="822055"/>
            <a:ext cx="22672624" cy="2192693"/>
          </a:xfrm>
          <a:prstGeom prst="rect">
            <a:avLst/>
          </a:prstGeom>
        </p:spPr>
        <p:txBody>
          <a:bodyPr/>
          <a:lstStyle>
            <a:lvl1pPr>
              <a:lnSpc>
                <a:spcPct val="80000"/>
              </a:lnSpc>
              <a:defRPr sz="10000" b="1" spc="300">
                <a:solidFill>
                  <a:srgbClr val="3D5751"/>
                </a:solidFill>
              </a:defRPr>
            </a:lvl1pPr>
          </a:lstStyle>
          <a:p>
            <a:r>
              <a:rPr lang="pl-PL" dirty="0"/>
              <a:t>Ekstrakty</a:t>
            </a:r>
            <a:endParaRPr dirty="0"/>
          </a:p>
        </p:txBody>
      </p:sp>
      <p:pic>
        <p:nvPicPr>
          <p:cNvPr id="664" name="image62.jpeg" descr="169765_or.jpg"/>
          <p:cNvPicPr>
            <a:picLocks noChangeAspect="1"/>
          </p:cNvPicPr>
          <p:nvPr/>
        </p:nvPicPr>
        <p:blipFill>
          <a:blip r:embed="rId4"/>
          <a:srcRect t="4"/>
          <a:stretch>
            <a:fillRect/>
          </a:stretch>
        </p:blipFill>
        <p:spPr>
          <a:xfrm>
            <a:off x="18799438" y="7697256"/>
            <a:ext cx="3929300" cy="3269038"/>
          </a:xfrm>
          <a:custGeom>
            <a:avLst/>
            <a:gdLst/>
            <a:ahLst/>
            <a:cxnLst>
              <a:cxn ang="0">
                <a:pos x="wd2" y="hd2"/>
              </a:cxn>
              <a:cxn ang="5400000">
                <a:pos x="wd2" y="hd2"/>
              </a:cxn>
              <a:cxn ang="10800000">
                <a:pos x="wd2" y="hd2"/>
              </a:cxn>
              <a:cxn ang="16200000">
                <a:pos x="wd2" y="hd2"/>
              </a:cxn>
            </a:cxnLst>
            <a:rect l="0" t="0" r="r" b="b"/>
            <a:pathLst>
              <a:path w="21600" h="21600" extrusionOk="0">
                <a:moveTo>
                  <a:pt x="4808" y="0"/>
                </a:moveTo>
                <a:cubicBezTo>
                  <a:pt x="4227" y="466"/>
                  <a:pt x="3676" y="1004"/>
                  <a:pt x="3163" y="1621"/>
                </a:cubicBezTo>
                <a:cubicBezTo>
                  <a:pt x="1055" y="4155"/>
                  <a:pt x="0" y="7477"/>
                  <a:pt x="0" y="10799"/>
                </a:cubicBezTo>
                <a:cubicBezTo>
                  <a:pt x="0" y="14121"/>
                  <a:pt x="1055" y="17445"/>
                  <a:pt x="3163" y="19979"/>
                </a:cubicBezTo>
                <a:cubicBezTo>
                  <a:pt x="3676" y="20596"/>
                  <a:pt x="4227" y="21134"/>
                  <a:pt x="4808" y="21600"/>
                </a:cubicBezTo>
                <a:lnTo>
                  <a:pt x="16790" y="21600"/>
                </a:lnTo>
                <a:cubicBezTo>
                  <a:pt x="17370" y="21134"/>
                  <a:pt x="17924" y="20596"/>
                  <a:pt x="18437" y="19979"/>
                </a:cubicBezTo>
                <a:cubicBezTo>
                  <a:pt x="20545" y="17445"/>
                  <a:pt x="21600" y="14121"/>
                  <a:pt x="21600" y="10799"/>
                </a:cubicBezTo>
                <a:cubicBezTo>
                  <a:pt x="21600" y="7477"/>
                  <a:pt x="20545" y="4155"/>
                  <a:pt x="18437" y="1621"/>
                </a:cubicBezTo>
                <a:cubicBezTo>
                  <a:pt x="17924" y="1004"/>
                  <a:pt x="17370" y="466"/>
                  <a:pt x="16790" y="0"/>
                </a:cubicBezTo>
                <a:lnTo>
                  <a:pt x="4808" y="0"/>
                </a:lnTo>
                <a:close/>
              </a:path>
            </a:pathLst>
          </a:custGeom>
          <a:ln w="12700">
            <a:miter lim="400000"/>
          </a:ln>
        </p:spPr>
      </p:pic>
      <p:pic>
        <p:nvPicPr>
          <p:cNvPr id="665" name="image63.jpeg" descr="shutterstock_357428987-small.jpg"/>
          <p:cNvPicPr>
            <a:picLocks noChangeAspect="1"/>
          </p:cNvPicPr>
          <p:nvPr/>
        </p:nvPicPr>
        <p:blipFill>
          <a:blip r:embed="rId5"/>
          <a:srcRect t="7283" r="44171" b="3809"/>
          <a:stretch>
            <a:fillRect/>
          </a:stretch>
        </p:blipFill>
        <p:spPr>
          <a:xfrm rot="12072863">
            <a:off x="13055719" y="1780461"/>
            <a:ext cx="3715091" cy="3929912"/>
          </a:xfrm>
          <a:custGeom>
            <a:avLst/>
            <a:gdLst/>
            <a:ahLst/>
            <a:cxnLst>
              <a:cxn ang="0">
                <a:pos x="wd2" y="hd2"/>
              </a:cxn>
              <a:cxn ang="5400000">
                <a:pos x="wd2" y="hd2"/>
              </a:cxn>
              <a:cxn ang="10800000">
                <a:pos x="wd2" y="hd2"/>
              </a:cxn>
              <a:cxn ang="16200000">
                <a:pos x="wd2" y="hd2"/>
              </a:cxn>
            </a:cxnLst>
            <a:rect l="0" t="0" r="r" b="b"/>
            <a:pathLst>
              <a:path w="20135" h="21216" extrusionOk="0">
                <a:moveTo>
                  <a:pt x="9789" y="4"/>
                </a:moveTo>
                <a:cubicBezTo>
                  <a:pt x="5777" y="-106"/>
                  <a:pt x="1904" y="2070"/>
                  <a:pt x="0" y="5815"/>
                </a:cubicBezTo>
                <a:lnTo>
                  <a:pt x="2" y="15424"/>
                </a:lnTo>
                <a:cubicBezTo>
                  <a:pt x="1076" y="17525"/>
                  <a:pt x="2855" y="19287"/>
                  <a:pt x="5190" y="20313"/>
                </a:cubicBezTo>
                <a:cubicBezTo>
                  <a:pt x="7881" y="21494"/>
                  <a:pt x="10797" y="21476"/>
                  <a:pt x="13338" y="20493"/>
                </a:cubicBezTo>
                <a:cubicBezTo>
                  <a:pt x="15880" y="19511"/>
                  <a:pt x="18042" y="17563"/>
                  <a:pt x="19228" y="14884"/>
                </a:cubicBezTo>
                <a:cubicBezTo>
                  <a:pt x="21600" y="9524"/>
                  <a:pt x="19162" y="3264"/>
                  <a:pt x="13779" y="902"/>
                </a:cubicBezTo>
                <a:cubicBezTo>
                  <a:pt x="12479" y="331"/>
                  <a:pt x="11127" y="40"/>
                  <a:pt x="9789" y="4"/>
                </a:cubicBezTo>
                <a:close/>
              </a:path>
            </a:pathLst>
          </a:custGeom>
          <a:ln w="12700">
            <a:miter lim="400000"/>
          </a:ln>
        </p:spPr>
      </p:pic>
      <p:pic>
        <p:nvPicPr>
          <p:cNvPr id="666" name="image65.jpeg" descr="shutterstock_604087613.jpg"/>
          <p:cNvPicPr>
            <a:picLocks noChangeAspect="1"/>
          </p:cNvPicPr>
          <p:nvPr/>
        </p:nvPicPr>
        <p:blipFill>
          <a:blip r:embed="rId6"/>
          <a:srcRect l="4912" r="4902"/>
          <a:stretch>
            <a:fillRect/>
          </a:stretch>
        </p:blipFill>
        <p:spPr>
          <a:xfrm>
            <a:off x="13052839" y="7420379"/>
            <a:ext cx="3929203" cy="3929299"/>
          </a:xfrm>
          <a:custGeom>
            <a:avLst/>
            <a:gdLst/>
            <a:ahLst/>
            <a:cxnLst>
              <a:cxn ang="0">
                <a:pos x="wd2" y="hd2"/>
              </a:cxn>
              <a:cxn ang="5400000">
                <a:pos x="wd2" y="hd2"/>
              </a:cxn>
              <a:cxn ang="10800000">
                <a:pos x="wd2" y="hd2"/>
              </a:cxn>
              <a:cxn ang="16200000">
                <a:pos x="wd2" y="hd2"/>
              </a:cxn>
            </a:cxnLst>
            <a:rect l="0" t="0" r="r" b="b"/>
            <a:pathLst>
              <a:path w="19679" h="21600" extrusionOk="0">
                <a:moveTo>
                  <a:pt x="9838" y="0"/>
                </a:moveTo>
                <a:cubicBezTo>
                  <a:pt x="7320" y="0"/>
                  <a:pt x="4803" y="1055"/>
                  <a:pt x="2881" y="3163"/>
                </a:cubicBezTo>
                <a:cubicBezTo>
                  <a:pt x="-961" y="7381"/>
                  <a:pt x="-961" y="14219"/>
                  <a:pt x="2881" y="18437"/>
                </a:cubicBezTo>
                <a:cubicBezTo>
                  <a:pt x="4803" y="20545"/>
                  <a:pt x="7320" y="21600"/>
                  <a:pt x="9838" y="21600"/>
                </a:cubicBezTo>
                <a:cubicBezTo>
                  <a:pt x="12356" y="21600"/>
                  <a:pt x="14875" y="20545"/>
                  <a:pt x="16797" y="18437"/>
                </a:cubicBezTo>
                <a:cubicBezTo>
                  <a:pt x="20639" y="14219"/>
                  <a:pt x="20639" y="7381"/>
                  <a:pt x="16797" y="3163"/>
                </a:cubicBezTo>
                <a:cubicBezTo>
                  <a:pt x="14875" y="1055"/>
                  <a:pt x="12356" y="0"/>
                  <a:pt x="9838" y="0"/>
                </a:cubicBezTo>
                <a:close/>
              </a:path>
            </a:pathLst>
          </a:custGeom>
          <a:ln w="12700">
            <a:miter lim="400000"/>
          </a:ln>
        </p:spPr>
      </p:pic>
      <p:pic>
        <p:nvPicPr>
          <p:cNvPr id="667" name="image66.png" descr="розмарин.png"/>
          <p:cNvPicPr>
            <a:picLocks noChangeAspect="1"/>
          </p:cNvPicPr>
          <p:nvPr/>
        </p:nvPicPr>
        <p:blipFill>
          <a:blip r:embed="rId7"/>
          <a:srcRect l="2632" t="2626" r="2620" b="2621"/>
          <a:stretch>
            <a:fillRect/>
          </a:stretch>
        </p:blipFill>
        <p:spPr>
          <a:xfrm>
            <a:off x="18798463" y="1819926"/>
            <a:ext cx="3929204" cy="3929376"/>
          </a:xfrm>
          <a:custGeom>
            <a:avLst/>
            <a:gdLst/>
            <a:ahLst/>
            <a:cxnLst>
              <a:cxn ang="0">
                <a:pos x="wd2" y="hd2"/>
              </a:cxn>
              <a:cxn ang="5400000">
                <a:pos x="wd2" y="hd2"/>
              </a:cxn>
              <a:cxn ang="10800000">
                <a:pos x="wd2" y="hd2"/>
              </a:cxn>
              <a:cxn ang="16200000">
                <a:pos x="wd2" y="hd2"/>
              </a:cxn>
            </a:cxnLst>
            <a:rect l="0" t="0" r="r" b="b"/>
            <a:pathLst>
              <a:path w="19679" h="20595" extrusionOk="0">
                <a:moveTo>
                  <a:pt x="9838" y="0"/>
                </a:moveTo>
                <a:cubicBezTo>
                  <a:pt x="7320"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6" y="0"/>
                  <a:pt x="9838" y="0"/>
                </a:cubicBezTo>
                <a:close/>
              </a:path>
            </a:pathLst>
          </a:custGeom>
          <a:ln w="12700">
            <a:miter lim="400000"/>
          </a:ln>
        </p:spPr>
      </p:pic>
      <p:grpSp>
        <p:nvGrpSpPr>
          <p:cNvPr id="670" name="Group 670"/>
          <p:cNvGrpSpPr/>
          <p:nvPr/>
        </p:nvGrpSpPr>
        <p:grpSpPr>
          <a:xfrm>
            <a:off x="7312229" y="7369629"/>
            <a:ext cx="3924352" cy="3924327"/>
            <a:chOff x="126974" y="126987"/>
            <a:chExt cx="3924350" cy="3924325"/>
          </a:xfrm>
        </p:grpSpPr>
        <p:sp>
          <p:nvSpPr>
            <p:cNvPr id="668" name="Shape 668"/>
            <p:cNvSpPr/>
            <p:nvPr/>
          </p:nvSpPr>
          <p:spPr>
            <a:xfrm>
              <a:off x="127000" y="127000"/>
              <a:ext cx="3924300" cy="3924300"/>
            </a:xfrm>
            <a:prstGeom prst="ellipse">
              <a:avLst/>
            </a:prstGeom>
            <a:solidFill>
              <a:srgbClr val="FFFFFF"/>
            </a:solidFill>
            <a:ln w="12700" cap="flat">
              <a:noFill/>
              <a:miter lim="400000"/>
            </a:ln>
            <a:effectLst/>
          </p:spPr>
          <p:txBody>
            <a:bodyPr wrap="square" lIns="50800" tIns="50800" rIns="50800" bIns="50800" numCol="1" anchor="ctr">
              <a:noAutofit/>
            </a:bodyPr>
            <a:lstStyle/>
            <a:p>
              <a:endParaRPr/>
            </a:p>
          </p:txBody>
        </p:sp>
        <p:pic>
          <p:nvPicPr>
            <p:cNvPr id="669" name="горечавка2.png"/>
            <p:cNvPicPr>
              <a:picLocks noChangeAspect="1"/>
            </p:cNvPicPr>
            <p:nvPr/>
          </p:nvPicPr>
          <p:blipFill>
            <a:blip r:embed="rId8"/>
            <a:srcRect l="17501" t="3087" r="20701" b="14378"/>
            <a:stretch>
              <a:fillRect/>
            </a:stretch>
          </p:blipFill>
          <p:spPr>
            <a:xfrm>
              <a:off x="126974" y="126987"/>
              <a:ext cx="3924352" cy="392432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cap="flat">
              <a:noFill/>
              <a:miter lim="400000"/>
            </a:ln>
            <a:effectLst/>
          </p:spPr>
        </p:pic>
      </p:grpSp>
      <p:pic>
        <p:nvPicPr>
          <p:cNvPr id="19" name="image3.png" descr="Image"/>
          <p:cNvPicPr>
            <a:picLocks noChangeAspect="1"/>
          </p:cNvPicPr>
          <p:nvPr/>
        </p:nvPicPr>
        <p:blipFill>
          <a:blip r:embed="rId9"/>
          <a:stretch>
            <a:fillRect/>
          </a:stretch>
        </p:blipFill>
        <p:spPr>
          <a:xfrm>
            <a:off x="1210500" y="12365704"/>
            <a:ext cx="2711569" cy="475079"/>
          </a:xfrm>
          <a:prstGeom prst="rect">
            <a:avLst/>
          </a:prstGeom>
          <a:ln w="12700">
            <a:miter lim="400000"/>
          </a:ln>
        </p:spPr>
      </p:pic>
    </p:spTree>
    <p:extLst>
      <p:ext uri="{BB962C8B-B14F-4D97-AF65-F5344CB8AC3E}">
        <p14:creationId xmlns:p14="http://schemas.microsoft.com/office/powerpoint/2010/main" val="245963197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hape 674"/>
          <p:cNvSpPr/>
          <p:nvPr/>
        </p:nvSpPr>
        <p:spPr>
          <a:xfrm>
            <a:off x="0" y="-50800"/>
            <a:ext cx="24434800" cy="13817600"/>
          </a:xfrm>
          <a:prstGeom prst="rect">
            <a:avLst/>
          </a:prstGeom>
          <a:solidFill>
            <a:srgbClr val="EEEDEA"/>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675" name="Shape 675"/>
          <p:cNvSpPr/>
          <p:nvPr/>
        </p:nvSpPr>
        <p:spPr>
          <a:xfrm>
            <a:off x="10581870" y="5663086"/>
            <a:ext cx="5420129"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sz="3000" dirty="0">
                <a:sym typeface="Arial"/>
              </a:rPr>
              <a:t>błyskoporek podkorowy</a:t>
            </a:r>
            <a:endParaRPr spc="150" dirty="0"/>
          </a:p>
          <a:p>
            <a:pPr algn="ctr" defTabSz="2438400">
              <a:lnSpc>
                <a:spcPct val="110000"/>
              </a:lnSpc>
              <a:spcBef>
                <a:spcPts val="0"/>
              </a:spcBef>
              <a:defRPr sz="2200" i="1">
                <a:latin typeface="Arial"/>
                <a:ea typeface="Arial"/>
                <a:cs typeface="Arial"/>
                <a:sym typeface="Arial"/>
              </a:defRPr>
            </a:pPr>
            <a:r>
              <a:rPr dirty="0" err="1"/>
              <a:t>Inonotus</a:t>
            </a:r>
            <a:r>
              <a:rPr dirty="0"/>
              <a:t> obliquus</a:t>
            </a:r>
          </a:p>
        </p:txBody>
      </p:sp>
      <p:sp>
        <p:nvSpPr>
          <p:cNvPr id="676" name="Shape 676"/>
          <p:cNvSpPr/>
          <p:nvPr/>
        </p:nvSpPr>
        <p:spPr>
          <a:xfrm>
            <a:off x="17131529" y="5663086"/>
            <a:ext cx="5484033"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fontScale="92500"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dirty="0"/>
              <a:t>różeniec górski</a:t>
            </a:r>
            <a:endParaRPr spc="150" dirty="0"/>
          </a:p>
          <a:p>
            <a:pPr algn="ctr" defTabSz="2438400">
              <a:lnSpc>
                <a:spcPct val="110000"/>
              </a:lnSpc>
              <a:spcBef>
                <a:spcPts val="0"/>
              </a:spcBef>
              <a:defRPr sz="2200" i="1">
                <a:latin typeface="Arial"/>
                <a:ea typeface="Arial"/>
                <a:cs typeface="Arial"/>
                <a:sym typeface="Arial"/>
              </a:defRPr>
            </a:pPr>
            <a:r>
              <a:rPr dirty="0" err="1"/>
              <a:t>Rhodiola</a:t>
            </a:r>
            <a:r>
              <a:rPr dirty="0"/>
              <a:t> </a:t>
            </a:r>
            <a:r>
              <a:rPr dirty="0" err="1"/>
              <a:t>rosea</a:t>
            </a:r>
            <a:r>
              <a:rPr dirty="0"/>
              <a:t> root</a:t>
            </a:r>
          </a:p>
        </p:txBody>
      </p:sp>
      <p:sp>
        <p:nvSpPr>
          <p:cNvPr id="677" name="Shape 677"/>
          <p:cNvSpPr/>
          <p:nvPr/>
        </p:nvSpPr>
        <p:spPr>
          <a:xfrm>
            <a:off x="17603810" y="11198096"/>
            <a:ext cx="5011752" cy="1576292"/>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p>
            <a:pPr algn="ctr" defTabSz="2316477">
              <a:lnSpc>
                <a:spcPct val="99000"/>
              </a:lnSpc>
              <a:spcBef>
                <a:spcPts val="0"/>
              </a:spcBef>
              <a:defRPr sz="2800" b="1" spc="100">
                <a:solidFill>
                  <a:srgbClr val="5B5A58"/>
                </a:solidFill>
                <a:latin typeface="Arial"/>
                <a:ea typeface="Arial"/>
                <a:cs typeface="Arial"/>
                <a:sym typeface="Arial"/>
              </a:defRPr>
            </a:pPr>
            <a:r>
              <a:rPr dirty="0"/>
              <a:t> </a:t>
            </a:r>
            <a:r>
              <a:rPr lang="pl-PL" dirty="0"/>
              <a:t>eleuterokok kolczasty</a:t>
            </a:r>
            <a:endParaRPr spc="142" dirty="0"/>
          </a:p>
          <a:p>
            <a:pPr algn="ctr" defTabSz="2316477">
              <a:lnSpc>
                <a:spcPct val="99000"/>
              </a:lnSpc>
              <a:spcBef>
                <a:spcPts val="0"/>
              </a:spcBef>
              <a:defRPr sz="2000" i="1">
                <a:latin typeface="Arial"/>
                <a:ea typeface="Arial"/>
                <a:cs typeface="Arial"/>
                <a:sym typeface="Arial"/>
              </a:defRPr>
            </a:pPr>
            <a:r>
              <a:rPr dirty="0" err="1"/>
              <a:t>Eleutherococcus</a:t>
            </a:r>
            <a:r>
              <a:rPr dirty="0"/>
              <a:t> </a:t>
            </a:r>
            <a:r>
              <a:rPr dirty="0" err="1"/>
              <a:t>senticosus</a:t>
            </a:r>
            <a:r>
              <a:rPr dirty="0"/>
              <a:t> root</a:t>
            </a:r>
          </a:p>
        </p:txBody>
      </p:sp>
      <p:sp>
        <p:nvSpPr>
          <p:cNvPr id="678" name="Shape 678"/>
          <p:cNvSpPr/>
          <p:nvPr/>
        </p:nvSpPr>
        <p:spPr>
          <a:xfrm>
            <a:off x="10064432" y="11198096"/>
            <a:ext cx="6160441"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dirty="0"/>
              <a:t>jeżówka purpurowa</a:t>
            </a:r>
            <a:endParaRPr spc="150" dirty="0"/>
          </a:p>
          <a:p>
            <a:pPr algn="ctr" defTabSz="2438400">
              <a:lnSpc>
                <a:spcPct val="110000"/>
              </a:lnSpc>
              <a:spcBef>
                <a:spcPts val="0"/>
              </a:spcBef>
              <a:defRPr sz="2200" i="1">
                <a:latin typeface="Arial"/>
                <a:ea typeface="Arial"/>
                <a:cs typeface="Arial"/>
                <a:sym typeface="Arial"/>
              </a:defRPr>
            </a:pPr>
            <a:r>
              <a:rPr dirty="0"/>
              <a:t>Echinacea </a:t>
            </a:r>
            <a:r>
              <a:rPr dirty="0" err="1"/>
              <a:t>purpurea</a:t>
            </a:r>
            <a:r>
              <a:rPr dirty="0"/>
              <a:t> herb</a:t>
            </a:r>
          </a:p>
        </p:txBody>
      </p:sp>
      <p:grpSp>
        <p:nvGrpSpPr>
          <p:cNvPr id="683" name="Group 683"/>
          <p:cNvGrpSpPr/>
          <p:nvPr/>
        </p:nvGrpSpPr>
        <p:grpSpPr>
          <a:xfrm>
            <a:off x="11144283" y="1813550"/>
            <a:ext cx="10714633" cy="9452827"/>
            <a:chOff x="-60" y="0"/>
            <a:chExt cx="10714631" cy="9452825"/>
          </a:xfrm>
        </p:grpSpPr>
        <p:pic>
          <p:nvPicPr>
            <p:cNvPr id="679" name="image67.png" descr="чага.png"/>
            <p:cNvPicPr>
              <a:picLocks noChangeAspect="1"/>
            </p:cNvPicPr>
            <p:nvPr/>
          </p:nvPicPr>
          <p:blipFill>
            <a:blip r:embed="rId3"/>
            <a:srcRect l="2227" t="2239" r="2240" b="2241"/>
            <a:stretch>
              <a:fillRect/>
            </a:stretch>
          </p:blipFill>
          <p:spPr>
            <a:xfrm>
              <a:off x="-61" y="-1"/>
              <a:ext cx="3896043" cy="3895435"/>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4" y="1004"/>
                    <a:pt x="2882" y="3015"/>
                  </a:cubicBezTo>
                  <a:cubicBezTo>
                    <a:pt x="-960" y="7037"/>
                    <a:pt x="-960" y="13557"/>
                    <a:pt x="2882" y="17579"/>
                  </a:cubicBezTo>
                  <a:cubicBezTo>
                    <a:pt x="6725" y="21600"/>
                    <a:pt x="12955" y="21600"/>
                    <a:pt x="16798" y="17579"/>
                  </a:cubicBezTo>
                  <a:cubicBezTo>
                    <a:pt x="20640" y="13557"/>
                    <a:pt x="20640" y="7037"/>
                    <a:pt x="16798" y="3015"/>
                  </a:cubicBezTo>
                  <a:cubicBezTo>
                    <a:pt x="14876" y="1004"/>
                    <a:pt x="12358" y="0"/>
                    <a:pt x="9840" y="0"/>
                  </a:cubicBezTo>
                  <a:close/>
                </a:path>
              </a:pathLst>
            </a:custGeom>
            <a:ln w="12700" cap="flat">
              <a:noFill/>
              <a:miter lim="400000"/>
            </a:ln>
            <a:effectLst/>
          </p:spPr>
        </p:pic>
        <p:pic>
          <p:nvPicPr>
            <p:cNvPr id="680" name="image68.jpeg" descr="shutterstock_435092947.jpg"/>
            <p:cNvPicPr>
              <a:picLocks noChangeAspect="1"/>
            </p:cNvPicPr>
            <p:nvPr/>
          </p:nvPicPr>
          <p:blipFill>
            <a:blip r:embed="rId4"/>
            <a:srcRect l="8780" r="8791"/>
            <a:stretch>
              <a:fillRect/>
            </a:stretch>
          </p:blipFill>
          <p:spPr>
            <a:xfrm>
              <a:off x="6817952" y="16812"/>
              <a:ext cx="3896043" cy="3895635"/>
            </a:xfrm>
            <a:custGeom>
              <a:avLst/>
              <a:gdLst/>
              <a:ahLst/>
              <a:cxnLst>
                <a:cxn ang="0">
                  <a:pos x="wd2" y="hd2"/>
                </a:cxn>
                <a:cxn ang="5400000">
                  <a:pos x="wd2" y="hd2"/>
                </a:cxn>
                <a:cxn ang="10800000">
                  <a:pos x="wd2" y="hd2"/>
                </a:cxn>
                <a:cxn ang="16200000">
                  <a:pos x="wd2" y="hd2"/>
                </a:cxn>
              </a:cxnLst>
              <a:rect l="0" t="0" r="r" b="b"/>
              <a:pathLst>
                <a:path w="19679" h="21600" extrusionOk="0">
                  <a:moveTo>
                    <a:pt x="9840" y="0"/>
                  </a:moveTo>
                  <a:cubicBezTo>
                    <a:pt x="7322" y="0"/>
                    <a:pt x="4804" y="1053"/>
                    <a:pt x="2882" y="3162"/>
                  </a:cubicBezTo>
                  <a:cubicBezTo>
                    <a:pt x="-960" y="7380"/>
                    <a:pt x="-960" y="14218"/>
                    <a:pt x="2882" y="18436"/>
                  </a:cubicBezTo>
                  <a:cubicBezTo>
                    <a:pt x="4804" y="20544"/>
                    <a:pt x="7322" y="21600"/>
                    <a:pt x="9840" y="21600"/>
                  </a:cubicBezTo>
                  <a:cubicBezTo>
                    <a:pt x="12358" y="21600"/>
                    <a:pt x="14876" y="20544"/>
                    <a:pt x="16798" y="18436"/>
                  </a:cubicBezTo>
                  <a:cubicBezTo>
                    <a:pt x="20640" y="14218"/>
                    <a:pt x="20640" y="7380"/>
                    <a:pt x="16798" y="3162"/>
                  </a:cubicBezTo>
                  <a:cubicBezTo>
                    <a:pt x="14876" y="1053"/>
                    <a:pt x="12358" y="0"/>
                    <a:pt x="9840" y="0"/>
                  </a:cubicBezTo>
                  <a:close/>
                </a:path>
              </a:pathLst>
            </a:custGeom>
            <a:ln w="12700" cap="flat">
              <a:noFill/>
              <a:miter lim="400000"/>
            </a:ln>
            <a:effectLst/>
          </p:spPr>
        </p:pic>
        <p:pic>
          <p:nvPicPr>
            <p:cNvPr id="681" name="image69.png" descr="эхинацея.png"/>
            <p:cNvPicPr>
              <a:picLocks noChangeAspect="1"/>
            </p:cNvPicPr>
            <p:nvPr/>
          </p:nvPicPr>
          <p:blipFill>
            <a:blip r:embed="rId5"/>
            <a:srcRect l="1736" t="1749" r="1749" b="1750"/>
            <a:stretch>
              <a:fillRect/>
            </a:stretch>
          </p:blipFill>
          <p:spPr>
            <a:xfrm>
              <a:off x="-60" y="5557191"/>
              <a:ext cx="3896042" cy="3895434"/>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4" y="1004"/>
                    <a:pt x="2882" y="3015"/>
                  </a:cubicBezTo>
                  <a:cubicBezTo>
                    <a:pt x="-960" y="7037"/>
                    <a:pt x="-960" y="13557"/>
                    <a:pt x="2882" y="17579"/>
                  </a:cubicBezTo>
                  <a:cubicBezTo>
                    <a:pt x="6725" y="21600"/>
                    <a:pt x="12955" y="21600"/>
                    <a:pt x="16798" y="17579"/>
                  </a:cubicBezTo>
                  <a:cubicBezTo>
                    <a:pt x="20640" y="13557"/>
                    <a:pt x="20640" y="7037"/>
                    <a:pt x="16798" y="3015"/>
                  </a:cubicBezTo>
                  <a:cubicBezTo>
                    <a:pt x="14876" y="1004"/>
                    <a:pt x="12358" y="0"/>
                    <a:pt x="9840" y="0"/>
                  </a:cubicBezTo>
                  <a:close/>
                </a:path>
              </a:pathLst>
            </a:custGeom>
            <a:ln w="12700" cap="flat">
              <a:noFill/>
              <a:miter lim="400000"/>
            </a:ln>
            <a:effectLst/>
          </p:spPr>
        </p:pic>
        <p:pic>
          <p:nvPicPr>
            <p:cNvPr id="682" name="image70.jpeg" descr="shutterstock_1429895300.jpg"/>
            <p:cNvPicPr>
              <a:picLocks noChangeAspect="1"/>
            </p:cNvPicPr>
            <p:nvPr/>
          </p:nvPicPr>
          <p:blipFill>
            <a:blip r:embed="rId6"/>
            <a:srcRect l="16067" r="16076"/>
            <a:stretch>
              <a:fillRect/>
            </a:stretch>
          </p:blipFill>
          <p:spPr>
            <a:xfrm>
              <a:off x="6818529" y="5557191"/>
              <a:ext cx="3896043" cy="3895635"/>
            </a:xfrm>
            <a:custGeom>
              <a:avLst/>
              <a:gdLst/>
              <a:ahLst/>
              <a:cxnLst>
                <a:cxn ang="0">
                  <a:pos x="wd2" y="hd2"/>
                </a:cxn>
                <a:cxn ang="5400000">
                  <a:pos x="wd2" y="hd2"/>
                </a:cxn>
                <a:cxn ang="10800000">
                  <a:pos x="wd2" y="hd2"/>
                </a:cxn>
                <a:cxn ang="16200000">
                  <a:pos x="wd2" y="hd2"/>
                </a:cxn>
              </a:cxnLst>
              <a:rect l="0" t="0" r="r" b="b"/>
              <a:pathLst>
                <a:path w="19679" h="21600" extrusionOk="0">
                  <a:moveTo>
                    <a:pt x="9840" y="0"/>
                  </a:moveTo>
                  <a:cubicBezTo>
                    <a:pt x="7322" y="0"/>
                    <a:pt x="4804" y="1053"/>
                    <a:pt x="2882" y="3162"/>
                  </a:cubicBezTo>
                  <a:cubicBezTo>
                    <a:pt x="-960" y="7380"/>
                    <a:pt x="-960" y="14218"/>
                    <a:pt x="2882" y="18436"/>
                  </a:cubicBezTo>
                  <a:cubicBezTo>
                    <a:pt x="4804" y="20544"/>
                    <a:pt x="7322" y="21600"/>
                    <a:pt x="9840" y="21600"/>
                  </a:cubicBezTo>
                  <a:cubicBezTo>
                    <a:pt x="12358" y="21600"/>
                    <a:pt x="14876" y="20544"/>
                    <a:pt x="16798" y="18436"/>
                  </a:cubicBezTo>
                  <a:cubicBezTo>
                    <a:pt x="20640" y="14218"/>
                    <a:pt x="20640" y="7380"/>
                    <a:pt x="16798" y="3162"/>
                  </a:cubicBezTo>
                  <a:cubicBezTo>
                    <a:pt x="14876" y="1053"/>
                    <a:pt x="12358" y="0"/>
                    <a:pt x="9840" y="0"/>
                  </a:cubicBezTo>
                  <a:close/>
                </a:path>
              </a:pathLst>
            </a:custGeom>
            <a:ln w="12700" cap="flat">
              <a:noFill/>
              <a:miter lim="400000"/>
            </a:ln>
            <a:effectLst/>
          </p:spPr>
        </p:pic>
      </p:grpSp>
      <p:sp>
        <p:nvSpPr>
          <p:cNvPr id="684" name="Shape 684"/>
          <p:cNvSpPr/>
          <p:nvPr/>
        </p:nvSpPr>
        <p:spPr>
          <a:xfrm>
            <a:off x="957979" y="2830938"/>
            <a:ext cx="8506062" cy="461269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p>
            <a:pPr defTabSz="2438400">
              <a:lnSpc>
                <a:spcPct val="110000"/>
              </a:lnSpc>
              <a:spcBef>
                <a:spcPts val="0"/>
              </a:spcBef>
              <a:defRPr sz="3800" spc="100">
                <a:solidFill>
                  <a:srgbClr val="3D5751"/>
                </a:solidFill>
                <a:latin typeface="Arial"/>
                <a:ea typeface="Arial"/>
                <a:cs typeface="Arial"/>
                <a:sym typeface="Arial"/>
              </a:defRPr>
            </a:pPr>
            <a:r>
              <a:rPr lang="pl-PL" dirty="0" err="1"/>
              <a:t>Adaptogeny</a:t>
            </a:r>
            <a:r>
              <a:rPr lang="pl-PL" dirty="0"/>
              <a:t> wzmacniają naturalną odporność organizmu.</a:t>
            </a:r>
            <a:r>
              <a:rPr lang="pl-PL" spc="114" dirty="0"/>
              <a:t> </a:t>
            </a:r>
            <a:r>
              <a:rPr lang="pl-PL" dirty="0"/>
              <a:t>Poprawiają metabolizm i transport tlenu. Pomagają radzić sobie ze stresem i zmęczeniem.</a:t>
            </a:r>
            <a:endParaRPr dirty="0"/>
          </a:p>
        </p:txBody>
      </p:sp>
      <p:sp>
        <p:nvSpPr>
          <p:cNvPr id="685" name="Shape 685"/>
          <p:cNvSpPr>
            <a:spLocks noGrp="1"/>
          </p:cNvSpPr>
          <p:nvPr>
            <p:ph type="title"/>
          </p:nvPr>
        </p:nvSpPr>
        <p:spPr>
          <a:xfrm>
            <a:off x="928564" y="822055"/>
            <a:ext cx="22672624" cy="2192693"/>
          </a:xfrm>
          <a:prstGeom prst="rect">
            <a:avLst/>
          </a:prstGeom>
        </p:spPr>
        <p:txBody>
          <a:bodyPr/>
          <a:lstStyle>
            <a:lvl1pPr>
              <a:lnSpc>
                <a:spcPct val="80000"/>
              </a:lnSpc>
              <a:defRPr sz="10000" b="1" spc="300">
                <a:solidFill>
                  <a:srgbClr val="3D5751"/>
                </a:solidFill>
              </a:defRPr>
            </a:lvl1pPr>
          </a:lstStyle>
          <a:p>
            <a:r>
              <a:rPr lang="pl-PL" dirty="0"/>
              <a:t>Ekstrakty</a:t>
            </a:r>
            <a:endParaRPr dirty="0"/>
          </a:p>
        </p:txBody>
      </p:sp>
      <p:pic>
        <p:nvPicPr>
          <p:cNvPr id="14" name="image3.png" descr="Image"/>
          <p:cNvPicPr>
            <a:picLocks noChangeAspect="1"/>
          </p:cNvPicPr>
          <p:nvPr/>
        </p:nvPicPr>
        <p:blipFill>
          <a:blip r:embed="rId7"/>
          <a:stretch>
            <a:fillRect/>
          </a:stretch>
        </p:blipFill>
        <p:spPr>
          <a:xfrm>
            <a:off x="1210500" y="12365704"/>
            <a:ext cx="2711569" cy="475079"/>
          </a:xfrm>
          <a:prstGeom prst="rect">
            <a:avLst/>
          </a:prstGeom>
          <a:ln w="12700">
            <a:miter lim="400000"/>
          </a:ln>
        </p:spPr>
      </p:pic>
    </p:spTree>
    <p:extLst>
      <p:ext uri="{BB962C8B-B14F-4D97-AF65-F5344CB8AC3E}">
        <p14:creationId xmlns:p14="http://schemas.microsoft.com/office/powerpoint/2010/main" val="60468529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p:nvPr/>
        </p:nvSpPr>
        <p:spPr>
          <a:xfrm>
            <a:off x="-8469" y="-50800"/>
            <a:ext cx="24434806" cy="13817600"/>
          </a:xfrm>
          <a:prstGeom prst="rect">
            <a:avLst/>
          </a:prstGeom>
          <a:solidFill>
            <a:srgbClr val="EEEDEA"/>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690" name="Shape 690"/>
          <p:cNvSpPr/>
          <p:nvPr/>
        </p:nvSpPr>
        <p:spPr>
          <a:xfrm>
            <a:off x="13840572" y="5205577"/>
            <a:ext cx="4539470"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fontScale="92500"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dirty="0"/>
              <a:t>centuria pospolita</a:t>
            </a:r>
            <a:endParaRPr spc="150" dirty="0"/>
          </a:p>
          <a:p>
            <a:pPr algn="ctr" defTabSz="2438400">
              <a:lnSpc>
                <a:spcPct val="110000"/>
              </a:lnSpc>
              <a:spcBef>
                <a:spcPts val="0"/>
              </a:spcBef>
              <a:defRPr sz="2200" i="1">
                <a:latin typeface="Arial"/>
                <a:ea typeface="Arial"/>
                <a:cs typeface="Arial"/>
                <a:sym typeface="Arial"/>
              </a:defRPr>
            </a:pPr>
            <a:r>
              <a:rPr dirty="0" err="1"/>
              <a:t>Centaurium</a:t>
            </a:r>
            <a:r>
              <a:rPr dirty="0"/>
              <a:t> </a:t>
            </a:r>
            <a:r>
              <a:rPr dirty="0" err="1"/>
              <a:t>erythraea</a:t>
            </a:r>
            <a:r>
              <a:rPr dirty="0"/>
              <a:t> herb</a:t>
            </a:r>
          </a:p>
        </p:txBody>
      </p:sp>
      <p:sp>
        <p:nvSpPr>
          <p:cNvPr id="691" name="Shape 691"/>
          <p:cNvSpPr/>
          <p:nvPr/>
        </p:nvSpPr>
        <p:spPr>
          <a:xfrm>
            <a:off x="18738344" y="5159857"/>
            <a:ext cx="4539470"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spc="100" dirty="0"/>
              <a:t>nagietek lekarski</a:t>
            </a:r>
            <a:endParaRPr spc="150" dirty="0"/>
          </a:p>
          <a:p>
            <a:pPr algn="ctr" defTabSz="2438400">
              <a:lnSpc>
                <a:spcPct val="110000"/>
              </a:lnSpc>
              <a:spcBef>
                <a:spcPts val="0"/>
              </a:spcBef>
              <a:defRPr sz="2200" i="1">
                <a:latin typeface="Arial"/>
                <a:ea typeface="Arial"/>
                <a:cs typeface="Arial"/>
                <a:sym typeface="Arial"/>
              </a:defRPr>
            </a:pPr>
            <a:r>
              <a:rPr dirty="0"/>
              <a:t>Calendula officinalis flower</a:t>
            </a:r>
          </a:p>
        </p:txBody>
      </p:sp>
      <p:sp>
        <p:nvSpPr>
          <p:cNvPr id="692" name="Shape 692"/>
          <p:cNvSpPr/>
          <p:nvPr/>
        </p:nvSpPr>
        <p:spPr>
          <a:xfrm>
            <a:off x="18755275" y="11236196"/>
            <a:ext cx="4539471"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fontScale="92500"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dirty="0"/>
              <a:t>rokitnik zwyczajny</a:t>
            </a:r>
            <a:endParaRPr spc="150" dirty="0"/>
          </a:p>
          <a:p>
            <a:pPr algn="ctr" defTabSz="2438400">
              <a:lnSpc>
                <a:spcPct val="110000"/>
              </a:lnSpc>
              <a:spcBef>
                <a:spcPts val="0"/>
              </a:spcBef>
              <a:defRPr sz="2200" i="1">
                <a:latin typeface="Arial"/>
                <a:ea typeface="Arial"/>
                <a:cs typeface="Arial"/>
                <a:sym typeface="Arial"/>
              </a:defRPr>
            </a:pPr>
            <a:r>
              <a:rPr dirty="0" err="1"/>
              <a:t>Hippophaë</a:t>
            </a:r>
            <a:r>
              <a:rPr dirty="0"/>
              <a:t> </a:t>
            </a:r>
            <a:r>
              <a:rPr dirty="0" err="1"/>
              <a:t>rhamnoides</a:t>
            </a:r>
            <a:r>
              <a:rPr dirty="0"/>
              <a:t> fruit</a:t>
            </a:r>
          </a:p>
        </p:txBody>
      </p:sp>
      <p:sp>
        <p:nvSpPr>
          <p:cNvPr id="693" name="Shape 693"/>
          <p:cNvSpPr/>
          <p:nvPr/>
        </p:nvSpPr>
        <p:spPr>
          <a:xfrm>
            <a:off x="7879874" y="11236196"/>
            <a:ext cx="5585461"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fontScale="92500"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dirty="0"/>
              <a:t>liście pokrzywy zwyczajnej</a:t>
            </a:r>
            <a:endParaRPr spc="150" dirty="0"/>
          </a:p>
          <a:p>
            <a:pPr algn="ctr" defTabSz="2438400">
              <a:lnSpc>
                <a:spcPct val="110000"/>
              </a:lnSpc>
              <a:spcBef>
                <a:spcPts val="0"/>
              </a:spcBef>
              <a:defRPr sz="2200" i="1">
                <a:latin typeface="Arial"/>
                <a:ea typeface="Arial"/>
                <a:cs typeface="Arial"/>
                <a:sym typeface="Arial"/>
              </a:defRPr>
            </a:pPr>
            <a:r>
              <a:rPr dirty="0" err="1"/>
              <a:t>Urtica</a:t>
            </a:r>
            <a:r>
              <a:rPr dirty="0"/>
              <a:t> </a:t>
            </a:r>
            <a:r>
              <a:rPr dirty="0" err="1"/>
              <a:t>diolica</a:t>
            </a:r>
            <a:r>
              <a:rPr dirty="0"/>
              <a:t> leaf</a:t>
            </a:r>
          </a:p>
        </p:txBody>
      </p:sp>
      <p:sp>
        <p:nvSpPr>
          <p:cNvPr id="694" name="Shape 694"/>
          <p:cNvSpPr/>
          <p:nvPr/>
        </p:nvSpPr>
        <p:spPr>
          <a:xfrm>
            <a:off x="13030085" y="11236196"/>
            <a:ext cx="6160440"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fontScale="92500"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dirty="0"/>
              <a:t>owoc dzikiej róży</a:t>
            </a:r>
            <a:endParaRPr spc="150" dirty="0"/>
          </a:p>
          <a:p>
            <a:pPr algn="ctr" defTabSz="2438400">
              <a:lnSpc>
                <a:spcPct val="110000"/>
              </a:lnSpc>
              <a:spcBef>
                <a:spcPts val="0"/>
              </a:spcBef>
              <a:defRPr sz="2200" i="1">
                <a:latin typeface="Arial"/>
                <a:ea typeface="Arial"/>
                <a:cs typeface="Arial"/>
                <a:sym typeface="Arial"/>
              </a:defRPr>
            </a:pPr>
            <a:r>
              <a:rPr dirty="0"/>
              <a:t>Rosa </a:t>
            </a:r>
            <a:r>
              <a:rPr dirty="0" err="1"/>
              <a:t>canina</a:t>
            </a:r>
            <a:r>
              <a:rPr dirty="0"/>
              <a:t> fruit</a:t>
            </a:r>
          </a:p>
        </p:txBody>
      </p:sp>
      <p:sp>
        <p:nvSpPr>
          <p:cNvPr id="695" name="Shape 695"/>
          <p:cNvSpPr/>
          <p:nvPr/>
        </p:nvSpPr>
        <p:spPr>
          <a:xfrm>
            <a:off x="8925865" y="5159857"/>
            <a:ext cx="4539470" cy="1282390"/>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p>
            <a:pPr algn="ctr" defTabSz="2438400">
              <a:lnSpc>
                <a:spcPct val="110000"/>
              </a:lnSpc>
              <a:spcBef>
                <a:spcPts val="0"/>
              </a:spcBef>
              <a:defRPr sz="3000" b="1" spc="100">
                <a:solidFill>
                  <a:srgbClr val="5B5A58"/>
                </a:solidFill>
                <a:latin typeface="Arial"/>
                <a:ea typeface="Arial"/>
                <a:cs typeface="Arial"/>
                <a:sym typeface="Arial"/>
              </a:defRPr>
            </a:pPr>
            <a:r>
              <a:rPr lang="pl-PL" dirty="0"/>
              <a:t>kwiaty lipy</a:t>
            </a:r>
            <a:endParaRPr spc="150" dirty="0"/>
          </a:p>
          <a:p>
            <a:pPr algn="ctr" defTabSz="2438400">
              <a:lnSpc>
                <a:spcPct val="110000"/>
              </a:lnSpc>
              <a:spcBef>
                <a:spcPts val="0"/>
              </a:spcBef>
              <a:defRPr sz="2200" i="1">
                <a:latin typeface="Arial"/>
                <a:ea typeface="Arial"/>
                <a:cs typeface="Arial"/>
                <a:sym typeface="Arial"/>
              </a:defRPr>
            </a:pPr>
            <a:r>
              <a:rPr dirty="0" err="1"/>
              <a:t>Tilia</a:t>
            </a:r>
            <a:r>
              <a:rPr dirty="0"/>
              <a:t> </a:t>
            </a:r>
            <a:r>
              <a:rPr dirty="0" err="1"/>
              <a:t>cordata</a:t>
            </a:r>
            <a:r>
              <a:rPr dirty="0"/>
              <a:t> flower</a:t>
            </a:r>
          </a:p>
        </p:txBody>
      </p:sp>
      <p:grpSp>
        <p:nvGrpSpPr>
          <p:cNvPr id="698" name="Group 698"/>
          <p:cNvGrpSpPr/>
          <p:nvPr/>
        </p:nvGrpSpPr>
        <p:grpSpPr>
          <a:xfrm>
            <a:off x="8769297" y="1055312"/>
            <a:ext cx="4860909" cy="4860909"/>
            <a:chOff x="0" y="0"/>
            <a:chExt cx="4860907" cy="4860907"/>
          </a:xfrm>
        </p:grpSpPr>
        <p:sp>
          <p:nvSpPr>
            <p:cNvPr id="696" name="Shape 696"/>
            <p:cNvSpPr/>
            <p:nvPr/>
          </p:nvSpPr>
          <p:spPr>
            <a:xfrm rot="19692252">
              <a:off x="665193" y="665193"/>
              <a:ext cx="3530521" cy="3530521"/>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697" name="image71.png" descr="lipa.png"/>
            <p:cNvPicPr>
              <a:picLocks noChangeAspect="1"/>
            </p:cNvPicPr>
            <p:nvPr/>
          </p:nvPicPr>
          <p:blipFill>
            <a:blip r:embed="rId3"/>
            <a:srcRect l="13048" r="13049"/>
            <a:stretch>
              <a:fillRect/>
            </a:stretch>
          </p:blipFill>
          <p:spPr>
            <a:xfrm rot="19692252">
              <a:off x="603497" y="761896"/>
              <a:ext cx="3530060" cy="3185691"/>
            </a:xfrm>
            <a:custGeom>
              <a:avLst/>
              <a:gdLst/>
              <a:ahLst/>
              <a:cxnLst>
                <a:cxn ang="0">
                  <a:pos x="wd2" y="hd2"/>
                </a:cxn>
                <a:cxn ang="5400000">
                  <a:pos x="wd2" y="hd2"/>
                </a:cxn>
                <a:cxn ang="10800000">
                  <a:pos x="wd2" y="hd2"/>
                </a:cxn>
                <a:cxn ang="16200000">
                  <a:pos x="wd2" y="hd2"/>
                </a:cxn>
              </a:cxnLst>
              <a:rect l="0" t="0" r="r" b="b"/>
              <a:pathLst>
                <a:path w="19678" h="21600" extrusionOk="0">
                  <a:moveTo>
                    <a:pt x="7083" y="0"/>
                  </a:moveTo>
                  <a:cubicBezTo>
                    <a:pt x="5544" y="544"/>
                    <a:pt x="4094" y="1553"/>
                    <a:pt x="2882" y="3027"/>
                  </a:cubicBezTo>
                  <a:cubicBezTo>
                    <a:pt x="-961" y="7701"/>
                    <a:pt x="-961" y="15279"/>
                    <a:pt x="2882" y="19953"/>
                  </a:cubicBezTo>
                  <a:cubicBezTo>
                    <a:pt x="3407" y="20592"/>
                    <a:pt x="3979" y="21136"/>
                    <a:pt x="4583" y="21600"/>
                  </a:cubicBezTo>
                  <a:lnTo>
                    <a:pt x="15097" y="21600"/>
                  </a:lnTo>
                  <a:cubicBezTo>
                    <a:pt x="15700" y="21136"/>
                    <a:pt x="16271" y="20592"/>
                    <a:pt x="16796" y="19953"/>
                  </a:cubicBezTo>
                  <a:cubicBezTo>
                    <a:pt x="20639" y="15279"/>
                    <a:pt x="20639" y="7701"/>
                    <a:pt x="16796" y="3027"/>
                  </a:cubicBezTo>
                  <a:cubicBezTo>
                    <a:pt x="15584" y="1553"/>
                    <a:pt x="14134" y="544"/>
                    <a:pt x="12595" y="0"/>
                  </a:cubicBezTo>
                  <a:lnTo>
                    <a:pt x="7083" y="0"/>
                  </a:lnTo>
                  <a:close/>
                </a:path>
              </a:pathLst>
            </a:custGeom>
            <a:ln w="12700" cap="flat">
              <a:noFill/>
              <a:miter lim="400000"/>
            </a:ln>
            <a:effectLst/>
          </p:spPr>
        </p:pic>
      </p:grpSp>
      <p:grpSp>
        <p:nvGrpSpPr>
          <p:cNvPr id="701" name="Group 701"/>
          <p:cNvGrpSpPr/>
          <p:nvPr/>
        </p:nvGrpSpPr>
        <p:grpSpPr>
          <a:xfrm>
            <a:off x="18577439" y="1001514"/>
            <a:ext cx="4937140" cy="4930102"/>
            <a:chOff x="51" y="38"/>
            <a:chExt cx="4937138" cy="4930100"/>
          </a:xfrm>
        </p:grpSpPr>
        <p:sp>
          <p:nvSpPr>
            <p:cNvPr id="699" name="Shape 699"/>
            <p:cNvSpPr/>
            <p:nvPr/>
          </p:nvSpPr>
          <p:spPr>
            <a:xfrm rot="529400">
              <a:off x="682383" y="724350"/>
              <a:ext cx="3530521" cy="3530522"/>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700" name="image72.png" descr="calenda.png"/>
            <p:cNvPicPr>
              <a:picLocks noChangeAspect="1"/>
            </p:cNvPicPr>
            <p:nvPr/>
          </p:nvPicPr>
          <p:blipFill>
            <a:blip r:embed="rId4"/>
            <a:srcRect l="17608" t="4742" r="8385" b="5"/>
            <a:stretch>
              <a:fillRect/>
            </a:stretch>
          </p:blipFill>
          <p:spPr>
            <a:xfrm rot="2437148">
              <a:off x="702923" y="731967"/>
              <a:ext cx="3531395" cy="3466244"/>
            </a:xfrm>
            <a:custGeom>
              <a:avLst/>
              <a:gdLst/>
              <a:ahLst/>
              <a:cxnLst>
                <a:cxn ang="0">
                  <a:pos x="wd2" y="hd2"/>
                </a:cxn>
                <a:cxn ang="5400000">
                  <a:pos x="wd2" y="hd2"/>
                </a:cxn>
                <a:cxn ang="10800000">
                  <a:pos x="wd2" y="hd2"/>
                </a:cxn>
                <a:cxn ang="16200000">
                  <a:pos x="wd2" y="hd2"/>
                </a:cxn>
              </a:cxnLst>
              <a:rect l="0" t="0" r="r" b="b"/>
              <a:pathLst>
                <a:path w="19670" h="21542" extrusionOk="0">
                  <a:moveTo>
                    <a:pt x="10108" y="5"/>
                  </a:moveTo>
                  <a:cubicBezTo>
                    <a:pt x="8149" y="-58"/>
                    <a:pt x="6259" y="538"/>
                    <a:pt x="4654" y="1648"/>
                  </a:cubicBezTo>
                  <a:cubicBezTo>
                    <a:pt x="2516" y="3127"/>
                    <a:pt x="883" y="5518"/>
                    <a:pt x="262" y="8467"/>
                  </a:cubicBezTo>
                  <a:cubicBezTo>
                    <a:pt x="-951" y="14237"/>
                    <a:pt x="2168" y="19997"/>
                    <a:pt x="7252" y="21542"/>
                  </a:cubicBezTo>
                  <a:lnTo>
                    <a:pt x="12469" y="21542"/>
                  </a:lnTo>
                  <a:cubicBezTo>
                    <a:pt x="15814" y="20503"/>
                    <a:pt x="18559" y="17516"/>
                    <a:pt x="19408" y="13477"/>
                  </a:cubicBezTo>
                  <a:cubicBezTo>
                    <a:pt x="20649" y="7578"/>
                    <a:pt x="17367" y="1678"/>
                    <a:pt x="12080" y="294"/>
                  </a:cubicBezTo>
                  <a:cubicBezTo>
                    <a:pt x="11419" y="121"/>
                    <a:pt x="10761" y="26"/>
                    <a:pt x="10108" y="5"/>
                  </a:cubicBezTo>
                  <a:close/>
                </a:path>
              </a:pathLst>
            </a:custGeom>
            <a:ln w="12700" cap="flat">
              <a:noFill/>
              <a:miter lim="400000"/>
            </a:ln>
            <a:effectLst/>
          </p:spPr>
        </p:pic>
      </p:grpSp>
      <p:grpSp>
        <p:nvGrpSpPr>
          <p:cNvPr id="704" name="Group 704"/>
          <p:cNvGrpSpPr/>
          <p:nvPr/>
        </p:nvGrpSpPr>
        <p:grpSpPr>
          <a:xfrm>
            <a:off x="8755891" y="7090910"/>
            <a:ext cx="4879442" cy="4879442"/>
            <a:chOff x="-1" y="0"/>
            <a:chExt cx="4879440" cy="4879440"/>
          </a:xfrm>
        </p:grpSpPr>
        <p:sp>
          <p:nvSpPr>
            <p:cNvPr id="702" name="Shape 702"/>
            <p:cNvSpPr/>
            <p:nvPr/>
          </p:nvSpPr>
          <p:spPr>
            <a:xfrm rot="18165696">
              <a:off x="674459" y="674459"/>
              <a:ext cx="3530521" cy="3530521"/>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703" name="image73.png" descr="kropivka.png"/>
            <p:cNvPicPr>
              <a:picLocks noChangeAspect="1"/>
            </p:cNvPicPr>
            <p:nvPr/>
          </p:nvPicPr>
          <p:blipFill>
            <a:blip r:embed="rId5"/>
            <a:srcRect l="144" r="143" b="7"/>
            <a:stretch>
              <a:fillRect/>
            </a:stretch>
          </p:blipFill>
          <p:spPr>
            <a:xfrm rot="20073446">
              <a:off x="673772" y="801573"/>
              <a:ext cx="3531709" cy="3276204"/>
            </a:xfrm>
            <a:custGeom>
              <a:avLst/>
              <a:gdLst/>
              <a:ahLst/>
              <a:cxnLst>
                <a:cxn ang="0">
                  <a:pos x="wd2" y="hd2"/>
                </a:cxn>
                <a:cxn ang="5400000">
                  <a:pos x="wd2" y="hd2"/>
                </a:cxn>
                <a:cxn ang="10800000">
                  <a:pos x="wd2" y="hd2"/>
                </a:cxn>
                <a:cxn ang="16200000">
                  <a:pos x="wd2" y="hd2"/>
                </a:cxn>
              </a:cxnLst>
              <a:rect l="0" t="0" r="r" b="b"/>
              <a:pathLst>
                <a:path w="19852" h="21600" extrusionOk="0">
                  <a:moveTo>
                    <a:pt x="6243" y="0"/>
                  </a:moveTo>
                  <a:cubicBezTo>
                    <a:pt x="5706" y="253"/>
                    <a:pt x="5188" y="551"/>
                    <a:pt x="4697" y="908"/>
                  </a:cubicBezTo>
                  <a:cubicBezTo>
                    <a:pt x="2539" y="2477"/>
                    <a:pt x="890" y="5015"/>
                    <a:pt x="264" y="8143"/>
                  </a:cubicBezTo>
                  <a:cubicBezTo>
                    <a:pt x="-874" y="13830"/>
                    <a:pt x="1764" y="19508"/>
                    <a:pt x="6258" y="21600"/>
                  </a:cubicBezTo>
                  <a:lnTo>
                    <a:pt x="13605" y="21600"/>
                  </a:lnTo>
                  <a:cubicBezTo>
                    <a:pt x="16507" y="20236"/>
                    <a:pt x="18820" y="17299"/>
                    <a:pt x="19588" y="13460"/>
                  </a:cubicBezTo>
                  <a:cubicBezTo>
                    <a:pt x="20726" y="7771"/>
                    <a:pt x="18087" y="2092"/>
                    <a:pt x="13591" y="0"/>
                  </a:cubicBezTo>
                  <a:lnTo>
                    <a:pt x="6243" y="0"/>
                  </a:lnTo>
                  <a:close/>
                </a:path>
              </a:pathLst>
            </a:custGeom>
            <a:ln w="12700" cap="flat">
              <a:noFill/>
              <a:miter lim="400000"/>
            </a:ln>
            <a:effectLst/>
          </p:spPr>
        </p:pic>
      </p:grpSp>
      <p:grpSp>
        <p:nvGrpSpPr>
          <p:cNvPr id="707" name="Group 707"/>
          <p:cNvGrpSpPr/>
          <p:nvPr/>
        </p:nvGrpSpPr>
        <p:grpSpPr>
          <a:xfrm>
            <a:off x="13813613" y="7264928"/>
            <a:ext cx="4576689" cy="4531603"/>
            <a:chOff x="161" y="66"/>
            <a:chExt cx="4576688" cy="4531602"/>
          </a:xfrm>
        </p:grpSpPr>
        <p:sp>
          <p:nvSpPr>
            <p:cNvPr id="705" name="Shape 705"/>
            <p:cNvSpPr/>
            <p:nvPr/>
          </p:nvSpPr>
          <p:spPr>
            <a:xfrm rot="21033539">
              <a:off x="523153" y="500583"/>
              <a:ext cx="3530522" cy="3530522"/>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706" name="image74.png" descr="шиповник.png"/>
            <p:cNvPicPr>
              <a:picLocks noChangeAspect="1"/>
            </p:cNvPicPr>
            <p:nvPr/>
          </p:nvPicPr>
          <p:blipFill>
            <a:blip r:embed="rId6"/>
            <a:srcRect l="9761" r="651"/>
            <a:stretch>
              <a:fillRect/>
            </a:stretch>
          </p:blipFill>
          <p:spPr>
            <a:xfrm rot="1341288">
              <a:off x="523172" y="541934"/>
              <a:ext cx="3530667" cy="3447867"/>
            </a:xfrm>
            <a:custGeom>
              <a:avLst/>
              <a:gdLst/>
              <a:ahLst/>
              <a:cxnLst>
                <a:cxn ang="0">
                  <a:pos x="wd2" y="hd2"/>
                </a:cxn>
                <a:cxn ang="5400000">
                  <a:pos x="wd2" y="hd2"/>
                </a:cxn>
                <a:cxn ang="10800000">
                  <a:pos x="wd2" y="hd2"/>
                </a:cxn>
                <a:cxn ang="16200000">
                  <a:pos x="wd2" y="hd2"/>
                </a:cxn>
              </a:cxnLst>
              <a:rect l="0" t="0" r="r" b="b"/>
              <a:pathLst>
                <a:path w="19646" h="21600" extrusionOk="0">
                  <a:moveTo>
                    <a:pt x="7753" y="0"/>
                  </a:moveTo>
                  <a:cubicBezTo>
                    <a:pt x="6649" y="269"/>
                    <a:pt x="5595" y="737"/>
                    <a:pt x="4646" y="1400"/>
                  </a:cubicBezTo>
                  <a:cubicBezTo>
                    <a:pt x="2509" y="2891"/>
                    <a:pt x="881" y="5301"/>
                    <a:pt x="262" y="8274"/>
                  </a:cubicBezTo>
                  <a:cubicBezTo>
                    <a:pt x="-977" y="14220"/>
                    <a:pt x="2299" y="20168"/>
                    <a:pt x="7580" y="21563"/>
                  </a:cubicBezTo>
                  <a:cubicBezTo>
                    <a:pt x="7635" y="21577"/>
                    <a:pt x="7689" y="21587"/>
                    <a:pt x="7744" y="21600"/>
                  </a:cubicBezTo>
                  <a:lnTo>
                    <a:pt x="11893" y="21600"/>
                  </a:lnTo>
                  <a:cubicBezTo>
                    <a:pt x="15483" y="20725"/>
                    <a:pt x="18489" y="17619"/>
                    <a:pt x="19384" y="13326"/>
                  </a:cubicBezTo>
                  <a:cubicBezTo>
                    <a:pt x="20623" y="7380"/>
                    <a:pt x="17345" y="1430"/>
                    <a:pt x="12063" y="35"/>
                  </a:cubicBezTo>
                  <a:cubicBezTo>
                    <a:pt x="12008" y="21"/>
                    <a:pt x="11957" y="13"/>
                    <a:pt x="11902" y="0"/>
                  </a:cubicBezTo>
                  <a:lnTo>
                    <a:pt x="7753" y="0"/>
                  </a:lnTo>
                  <a:close/>
                </a:path>
              </a:pathLst>
            </a:custGeom>
            <a:ln w="12700" cap="flat">
              <a:noFill/>
              <a:miter lim="400000"/>
            </a:ln>
            <a:effectLst/>
          </p:spPr>
        </p:pic>
      </p:grpSp>
      <p:grpSp>
        <p:nvGrpSpPr>
          <p:cNvPr id="710" name="Group 710"/>
          <p:cNvGrpSpPr/>
          <p:nvPr/>
        </p:nvGrpSpPr>
        <p:grpSpPr>
          <a:xfrm>
            <a:off x="18612216" y="7146802"/>
            <a:ext cx="4796811" cy="4796811"/>
            <a:chOff x="0" y="0"/>
            <a:chExt cx="4796809" cy="4796809"/>
          </a:xfrm>
        </p:grpSpPr>
        <p:sp>
          <p:nvSpPr>
            <p:cNvPr id="708" name="Shape 708"/>
            <p:cNvSpPr/>
            <p:nvPr/>
          </p:nvSpPr>
          <p:spPr>
            <a:xfrm rot="9066680">
              <a:off x="633143" y="633143"/>
              <a:ext cx="3530521" cy="3530522"/>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709" name="image75.png" descr="облепиха.png"/>
            <p:cNvPicPr>
              <a:picLocks noChangeAspect="1"/>
            </p:cNvPicPr>
            <p:nvPr/>
          </p:nvPicPr>
          <p:blipFill>
            <a:blip r:embed="rId7"/>
            <a:srcRect l="3671"/>
            <a:stretch>
              <a:fillRect/>
            </a:stretch>
          </p:blipFill>
          <p:spPr>
            <a:xfrm rot="10974428">
              <a:off x="869440" y="817733"/>
              <a:ext cx="3289367" cy="3115454"/>
            </a:xfrm>
            <a:custGeom>
              <a:avLst/>
              <a:gdLst/>
              <a:ahLst/>
              <a:cxnLst>
                <a:cxn ang="0">
                  <a:pos x="wd2" y="hd2"/>
                </a:cxn>
                <a:cxn ang="5400000">
                  <a:pos x="wd2" y="hd2"/>
                </a:cxn>
                <a:cxn ang="10800000">
                  <a:pos x="wd2" y="hd2"/>
                </a:cxn>
                <a:cxn ang="16200000">
                  <a:pos x="wd2" y="hd2"/>
                </a:cxn>
              </a:cxnLst>
              <a:rect l="0" t="0" r="r" b="b"/>
              <a:pathLst>
                <a:path w="20717" h="21600" extrusionOk="0">
                  <a:moveTo>
                    <a:pt x="5912" y="0"/>
                  </a:moveTo>
                  <a:cubicBezTo>
                    <a:pt x="5693" y="128"/>
                    <a:pt x="5472" y="255"/>
                    <a:pt x="5262" y="399"/>
                  </a:cubicBezTo>
                  <a:cubicBezTo>
                    <a:pt x="2845" y="2049"/>
                    <a:pt x="997" y="4714"/>
                    <a:pt x="296" y="8004"/>
                  </a:cubicBezTo>
                  <a:cubicBezTo>
                    <a:pt x="-883" y="13535"/>
                    <a:pt x="1558" y="19055"/>
                    <a:pt x="5915" y="21597"/>
                  </a:cubicBezTo>
                  <a:lnTo>
                    <a:pt x="16325" y="21600"/>
                  </a:lnTo>
                  <a:cubicBezTo>
                    <a:pt x="18125" y="20547"/>
                    <a:pt x="19660" y="18969"/>
                    <a:pt x="20715" y="16983"/>
                  </a:cubicBezTo>
                  <a:lnTo>
                    <a:pt x="20717" y="4642"/>
                  </a:lnTo>
                  <a:cubicBezTo>
                    <a:pt x="19690" y="2704"/>
                    <a:pt x="18184" y="1083"/>
                    <a:pt x="16328" y="0"/>
                  </a:cubicBezTo>
                  <a:lnTo>
                    <a:pt x="5912" y="0"/>
                  </a:lnTo>
                  <a:close/>
                </a:path>
              </a:pathLst>
            </a:custGeom>
            <a:ln w="12700" cap="flat">
              <a:noFill/>
              <a:miter lim="400000"/>
            </a:ln>
            <a:effectLst/>
          </p:spPr>
        </p:pic>
      </p:grpSp>
      <p:sp>
        <p:nvSpPr>
          <p:cNvPr id="711" name="Shape 711"/>
          <p:cNvSpPr/>
          <p:nvPr/>
        </p:nvSpPr>
        <p:spPr>
          <a:xfrm>
            <a:off x="925181" y="2775598"/>
            <a:ext cx="7129510" cy="4612696"/>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p>
            <a:pPr>
              <a:lnSpc>
                <a:spcPct val="110000"/>
              </a:lnSpc>
              <a:spcBef>
                <a:spcPts val="100"/>
              </a:spcBef>
              <a:defRPr sz="3800">
                <a:solidFill>
                  <a:srgbClr val="3D5751"/>
                </a:solidFill>
                <a:latin typeface="Arial"/>
                <a:ea typeface="Arial"/>
                <a:cs typeface="Arial"/>
                <a:sym typeface="Arial"/>
              </a:defRPr>
            </a:pPr>
            <a:r>
              <a:rPr lang="pl-PL" dirty="0"/>
              <a:t>Aktywują produkcję interferonu, przyczyniają się do syntezy przeciwciał, biorą udział w stymulowaniu produkcji komórek odpowiedzialnych za eliminację wirusów i bakterii.</a:t>
            </a:r>
            <a:endParaRPr dirty="0"/>
          </a:p>
        </p:txBody>
      </p:sp>
      <p:sp>
        <p:nvSpPr>
          <p:cNvPr id="712" name="Shape 712"/>
          <p:cNvSpPr>
            <a:spLocks noGrp="1"/>
          </p:cNvSpPr>
          <p:nvPr>
            <p:ph type="title"/>
          </p:nvPr>
        </p:nvSpPr>
        <p:spPr>
          <a:xfrm>
            <a:off x="912947" y="825209"/>
            <a:ext cx="22672624" cy="2192697"/>
          </a:xfrm>
          <a:prstGeom prst="rect">
            <a:avLst/>
          </a:prstGeom>
        </p:spPr>
        <p:txBody>
          <a:bodyPr lIns="243798" tIns="243798" rIns="243798" bIns="243798" anchor="t"/>
          <a:lstStyle>
            <a:lvl1pPr algn="l" defTabSz="2438400">
              <a:defRPr sz="10000" b="1">
                <a:solidFill>
                  <a:srgbClr val="3D5751"/>
                </a:solidFill>
                <a:latin typeface="Arial"/>
                <a:ea typeface="Arial"/>
                <a:cs typeface="Arial"/>
                <a:sym typeface="Arial"/>
              </a:defRPr>
            </a:lvl1pPr>
          </a:lstStyle>
          <a:p>
            <a:r>
              <a:rPr lang="pl-PL" dirty="0"/>
              <a:t>Ekstrakty</a:t>
            </a:r>
            <a:endParaRPr dirty="0"/>
          </a:p>
        </p:txBody>
      </p:sp>
      <p:pic>
        <p:nvPicPr>
          <p:cNvPr id="713" name="золото.jpg"/>
          <p:cNvPicPr>
            <a:picLocks noChangeAspect="1"/>
          </p:cNvPicPr>
          <p:nvPr/>
        </p:nvPicPr>
        <p:blipFill>
          <a:blip r:embed="rId8"/>
          <a:srcRect l="33081" t="3865" r="3212"/>
          <a:stretch>
            <a:fillRect/>
          </a:stretch>
        </p:blipFill>
        <p:spPr>
          <a:xfrm flipH="1">
            <a:off x="14336757" y="1702604"/>
            <a:ext cx="3530434" cy="3528214"/>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6"/>
                  <a:pt x="2882" y="3166"/>
                </a:cubicBezTo>
                <a:cubicBezTo>
                  <a:pt x="-961" y="7386"/>
                  <a:pt x="-961" y="14228"/>
                  <a:pt x="2882" y="18449"/>
                </a:cubicBezTo>
                <a:cubicBezTo>
                  <a:pt x="4731" y="20480"/>
                  <a:pt x="7133" y="21524"/>
                  <a:pt x="9556" y="21600"/>
                </a:cubicBezTo>
                <a:lnTo>
                  <a:pt x="10122" y="21600"/>
                </a:lnTo>
                <a:cubicBezTo>
                  <a:pt x="12545" y="21524"/>
                  <a:pt x="14947" y="20480"/>
                  <a:pt x="16796" y="18449"/>
                </a:cubicBezTo>
                <a:cubicBezTo>
                  <a:pt x="20639" y="14228"/>
                  <a:pt x="20639" y="7386"/>
                  <a:pt x="16796" y="3166"/>
                </a:cubicBezTo>
                <a:cubicBezTo>
                  <a:pt x="14875" y="1056"/>
                  <a:pt x="12357" y="0"/>
                  <a:pt x="9839" y="0"/>
                </a:cubicBezTo>
                <a:close/>
              </a:path>
            </a:pathLst>
          </a:custGeom>
          <a:ln w="12700">
            <a:miter lim="400000"/>
          </a:ln>
        </p:spPr>
      </p:pic>
      <p:pic>
        <p:nvPicPr>
          <p:cNvPr id="27" name="image3.png" descr="Image"/>
          <p:cNvPicPr>
            <a:picLocks noChangeAspect="1"/>
          </p:cNvPicPr>
          <p:nvPr/>
        </p:nvPicPr>
        <p:blipFill>
          <a:blip r:embed="rId9"/>
          <a:stretch>
            <a:fillRect/>
          </a:stretch>
        </p:blipFill>
        <p:spPr>
          <a:xfrm>
            <a:off x="1210500" y="12365704"/>
            <a:ext cx="2711569" cy="475079"/>
          </a:xfrm>
          <a:prstGeom prst="rect">
            <a:avLst/>
          </a:prstGeom>
          <a:ln w="12700">
            <a:miter lim="400000"/>
          </a:ln>
        </p:spPr>
      </p:pic>
    </p:spTree>
    <p:extLst>
      <p:ext uri="{BB962C8B-B14F-4D97-AF65-F5344CB8AC3E}">
        <p14:creationId xmlns:p14="http://schemas.microsoft.com/office/powerpoint/2010/main" val="395613298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 name="image76.jpeg" descr="back3.jpg"/>
          <p:cNvPicPr>
            <a:picLocks noChangeAspect="1"/>
          </p:cNvPicPr>
          <p:nvPr/>
        </p:nvPicPr>
        <p:blipFill>
          <a:blip r:embed="rId2"/>
          <a:srcRect r="6748" b="6973"/>
          <a:stretch>
            <a:fillRect/>
          </a:stretch>
        </p:blipFill>
        <p:spPr>
          <a:xfrm>
            <a:off x="-49064" y="0"/>
            <a:ext cx="24603733" cy="13806228"/>
          </a:xfrm>
          <a:prstGeom prst="rect">
            <a:avLst/>
          </a:prstGeom>
          <a:ln w="12700">
            <a:miter lim="400000"/>
          </a:ln>
        </p:spPr>
      </p:pic>
      <p:sp>
        <p:nvSpPr>
          <p:cNvPr id="718" name="Shape 718"/>
          <p:cNvSpPr>
            <a:spLocks noGrp="1"/>
          </p:cNvSpPr>
          <p:nvPr>
            <p:ph type="subTitle" sz="half" idx="1"/>
          </p:nvPr>
        </p:nvSpPr>
        <p:spPr>
          <a:xfrm>
            <a:off x="14611222" y="1643667"/>
            <a:ext cx="9652411" cy="11893026"/>
          </a:xfrm>
          <a:prstGeom prst="rect">
            <a:avLst/>
          </a:prstGeom>
        </p:spPr>
        <p:txBody>
          <a:bodyPr lIns="243798" tIns="243798" rIns="243798" bIns="243798">
            <a:normAutofit/>
          </a:bodyPr>
          <a:lstStyle/>
          <a:p>
            <a:pPr defTabSz="2438400">
              <a:lnSpc>
                <a:spcPct val="110000"/>
              </a:lnSpc>
              <a:defRPr sz="3800">
                <a:solidFill>
                  <a:srgbClr val="FFFFFF"/>
                </a:solidFill>
                <a:latin typeface="Arial"/>
                <a:ea typeface="Arial"/>
                <a:cs typeface="Arial"/>
                <a:sym typeface="Arial"/>
              </a:defRPr>
            </a:pPr>
            <a:r>
              <a:rPr lang="pl-PL" dirty="0"/>
              <a:t>Ekstraktów roślinnych pochodzących ze wszystkich zakątków świata </a:t>
            </a:r>
          </a:p>
          <a:p>
            <a:pPr defTabSz="2438400">
              <a:lnSpc>
                <a:spcPct val="110000"/>
              </a:lnSpc>
              <a:defRPr sz="3800">
                <a:solidFill>
                  <a:srgbClr val="FFFFFF"/>
                </a:solidFill>
                <a:latin typeface="Arial"/>
                <a:ea typeface="Arial"/>
                <a:cs typeface="Arial"/>
                <a:sym typeface="Arial"/>
              </a:defRPr>
            </a:pPr>
            <a:endParaRPr lang="pl-PL" dirty="0"/>
          </a:p>
          <a:p>
            <a:pPr defTabSz="2438400">
              <a:lnSpc>
                <a:spcPct val="110000"/>
              </a:lnSpc>
              <a:defRPr sz="3800">
                <a:solidFill>
                  <a:srgbClr val="FFFFFF"/>
                </a:solidFill>
                <a:latin typeface="Arial"/>
                <a:ea typeface="Arial"/>
                <a:cs typeface="Arial"/>
                <a:sym typeface="Arial"/>
              </a:defRPr>
            </a:pPr>
            <a:endParaRPr lang="pl-PL" dirty="0"/>
          </a:p>
          <a:p>
            <a:pPr defTabSz="2438400">
              <a:lnSpc>
                <a:spcPct val="110000"/>
              </a:lnSpc>
              <a:defRPr sz="3800">
                <a:solidFill>
                  <a:srgbClr val="FFFFFF"/>
                </a:solidFill>
                <a:latin typeface="Arial"/>
                <a:ea typeface="Arial"/>
                <a:cs typeface="Arial"/>
                <a:sym typeface="Arial"/>
              </a:defRPr>
            </a:pPr>
            <a:r>
              <a:rPr lang="pl-PL" dirty="0"/>
              <a:t>Naturalne składniki pozyskane przy użyciu najnowszej technologii</a:t>
            </a:r>
          </a:p>
          <a:p>
            <a:pPr defTabSz="2438400">
              <a:lnSpc>
                <a:spcPct val="110000"/>
              </a:lnSpc>
              <a:defRPr sz="3000" b="0">
                <a:solidFill>
                  <a:srgbClr val="FFFFFF"/>
                </a:solidFill>
                <a:latin typeface="Arial"/>
                <a:ea typeface="Arial"/>
                <a:cs typeface="Arial"/>
                <a:sym typeface="Arial"/>
              </a:defRPr>
            </a:pPr>
            <a:endParaRPr lang="pl-PL" dirty="0"/>
          </a:p>
          <a:p>
            <a:pPr defTabSz="2438400">
              <a:lnSpc>
                <a:spcPct val="110000"/>
              </a:lnSpc>
              <a:defRPr sz="3800">
                <a:solidFill>
                  <a:srgbClr val="FFFFFF"/>
                </a:solidFill>
                <a:latin typeface="Arial"/>
                <a:ea typeface="Arial"/>
                <a:cs typeface="Arial"/>
                <a:sym typeface="Arial"/>
              </a:defRPr>
            </a:pPr>
            <a:endParaRPr lang="pl-PL" dirty="0"/>
          </a:p>
          <a:p>
            <a:pPr defTabSz="2438400">
              <a:lnSpc>
                <a:spcPct val="110000"/>
              </a:lnSpc>
              <a:defRPr sz="3800">
                <a:solidFill>
                  <a:srgbClr val="FFFFFF"/>
                </a:solidFill>
                <a:latin typeface="Arial"/>
                <a:ea typeface="Arial"/>
                <a:cs typeface="Arial"/>
                <a:sym typeface="Arial"/>
              </a:defRPr>
            </a:pPr>
            <a:endParaRPr lang="pl-PL" dirty="0"/>
          </a:p>
          <a:p>
            <a:pPr defTabSz="2438400">
              <a:lnSpc>
                <a:spcPct val="110000"/>
              </a:lnSpc>
              <a:defRPr sz="3800">
                <a:solidFill>
                  <a:srgbClr val="FFFFFF"/>
                </a:solidFill>
                <a:latin typeface="Arial"/>
                <a:ea typeface="Arial"/>
                <a:cs typeface="Arial"/>
                <a:sym typeface="Arial"/>
              </a:defRPr>
            </a:pPr>
            <a:endParaRPr lang="pl-PL" dirty="0"/>
          </a:p>
          <a:p>
            <a:pPr defTabSz="2438400">
              <a:lnSpc>
                <a:spcPct val="110000"/>
              </a:lnSpc>
              <a:defRPr sz="3800">
                <a:solidFill>
                  <a:srgbClr val="FFFFFF"/>
                </a:solidFill>
                <a:latin typeface="Arial"/>
                <a:ea typeface="Arial"/>
                <a:cs typeface="Arial"/>
                <a:sym typeface="Arial"/>
              </a:defRPr>
            </a:pPr>
            <a:r>
              <a:rPr lang="pl-PL" dirty="0"/>
              <a:t>Synergia składników</a:t>
            </a:r>
            <a:endParaRPr dirty="0"/>
          </a:p>
          <a:p>
            <a:pPr defTabSz="2438400">
              <a:lnSpc>
                <a:spcPct val="110000"/>
              </a:lnSpc>
              <a:defRPr sz="3800">
                <a:solidFill>
                  <a:srgbClr val="FFFFFF"/>
                </a:solidFill>
                <a:latin typeface="Arial"/>
                <a:ea typeface="Arial"/>
                <a:cs typeface="Arial"/>
                <a:sym typeface="Arial"/>
              </a:defRPr>
            </a:pPr>
            <a:endParaRPr lang="pl-PL" dirty="0"/>
          </a:p>
          <a:p>
            <a:pPr defTabSz="2438400">
              <a:lnSpc>
                <a:spcPct val="110000"/>
              </a:lnSpc>
              <a:defRPr sz="3800">
                <a:solidFill>
                  <a:srgbClr val="FFFFFF"/>
                </a:solidFill>
                <a:latin typeface="Arial"/>
                <a:ea typeface="Arial"/>
                <a:cs typeface="Arial"/>
                <a:sym typeface="Arial"/>
              </a:defRPr>
            </a:pPr>
            <a:endParaRPr lang="pl-PL" dirty="0"/>
          </a:p>
          <a:p>
            <a:pPr defTabSz="2438400">
              <a:lnSpc>
                <a:spcPct val="110000"/>
              </a:lnSpc>
              <a:defRPr sz="3800">
                <a:solidFill>
                  <a:srgbClr val="FFFFFF"/>
                </a:solidFill>
                <a:latin typeface="Arial"/>
                <a:ea typeface="Arial"/>
                <a:cs typeface="Arial"/>
                <a:sym typeface="Arial"/>
              </a:defRPr>
            </a:pPr>
            <a:endParaRPr lang="pl-PL" dirty="0"/>
          </a:p>
          <a:p>
            <a:pPr defTabSz="2438400">
              <a:lnSpc>
                <a:spcPct val="110000"/>
              </a:lnSpc>
              <a:defRPr sz="3800">
                <a:solidFill>
                  <a:srgbClr val="FFFFFF"/>
                </a:solidFill>
                <a:latin typeface="Arial"/>
                <a:ea typeface="Arial"/>
                <a:cs typeface="Arial"/>
                <a:sym typeface="Arial"/>
              </a:defRPr>
            </a:pPr>
            <a:r>
              <a:rPr lang="pl-PL" dirty="0"/>
              <a:t>Aktywator odporności</a:t>
            </a:r>
          </a:p>
        </p:txBody>
      </p:sp>
      <p:sp>
        <p:nvSpPr>
          <p:cNvPr id="719" name="Shape 719"/>
          <p:cNvSpPr/>
          <p:nvPr/>
        </p:nvSpPr>
        <p:spPr>
          <a:xfrm>
            <a:off x="12844653" y="1838115"/>
            <a:ext cx="1766569" cy="1420425"/>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lvl1pPr defTabSz="2438400">
              <a:spcBef>
                <a:spcPts val="0"/>
              </a:spcBef>
              <a:defRPr sz="7300">
                <a:solidFill>
                  <a:srgbClr val="EDDCCE"/>
                </a:solidFill>
                <a:latin typeface="Gilroy Medium"/>
                <a:ea typeface="Gilroy Medium"/>
                <a:cs typeface="Gilroy Medium"/>
                <a:sym typeface="Gilroy Medium"/>
              </a:defRPr>
            </a:lvl1pPr>
          </a:lstStyle>
          <a:p>
            <a:r>
              <a:rPr dirty="0"/>
              <a:t>21</a:t>
            </a:r>
          </a:p>
        </p:txBody>
      </p:sp>
      <p:pic>
        <p:nvPicPr>
          <p:cNvPr id="720" name="image77.png" descr="Image"/>
          <p:cNvPicPr>
            <a:picLocks noChangeAspect="1"/>
          </p:cNvPicPr>
          <p:nvPr/>
        </p:nvPicPr>
        <p:blipFill>
          <a:blip r:embed="rId3"/>
          <a:stretch>
            <a:fillRect/>
          </a:stretch>
        </p:blipFill>
        <p:spPr>
          <a:xfrm>
            <a:off x="13011876" y="4751226"/>
            <a:ext cx="1256913" cy="1081059"/>
          </a:xfrm>
          <a:prstGeom prst="rect">
            <a:avLst/>
          </a:prstGeom>
          <a:ln w="12700">
            <a:miter lim="400000"/>
          </a:ln>
        </p:spPr>
      </p:pic>
      <p:pic>
        <p:nvPicPr>
          <p:cNvPr id="721" name="image78.png" descr="Image"/>
          <p:cNvPicPr>
            <a:picLocks noChangeAspect="1"/>
          </p:cNvPicPr>
          <p:nvPr/>
        </p:nvPicPr>
        <p:blipFill>
          <a:blip r:embed="rId4"/>
          <a:stretch>
            <a:fillRect/>
          </a:stretch>
        </p:blipFill>
        <p:spPr>
          <a:xfrm>
            <a:off x="12900976" y="7804713"/>
            <a:ext cx="1426465" cy="1392033"/>
          </a:xfrm>
          <a:prstGeom prst="rect">
            <a:avLst/>
          </a:prstGeom>
          <a:ln w="12700">
            <a:miter lim="400000"/>
          </a:ln>
        </p:spPr>
      </p:pic>
      <p:pic>
        <p:nvPicPr>
          <p:cNvPr id="722" name="image79.png" descr="Image"/>
          <p:cNvPicPr>
            <a:picLocks noChangeAspect="1"/>
          </p:cNvPicPr>
          <p:nvPr/>
        </p:nvPicPr>
        <p:blipFill>
          <a:blip r:embed="rId5"/>
          <a:stretch>
            <a:fillRect/>
          </a:stretch>
        </p:blipFill>
        <p:spPr>
          <a:xfrm>
            <a:off x="12844653" y="10549162"/>
            <a:ext cx="1482788" cy="1392032"/>
          </a:xfrm>
          <a:prstGeom prst="rect">
            <a:avLst/>
          </a:prstGeom>
          <a:ln w="12700">
            <a:miter lim="400000"/>
          </a:ln>
        </p:spPr>
      </p:pic>
    </p:spTree>
    <p:extLst>
      <p:ext uri="{BB962C8B-B14F-4D97-AF65-F5344CB8AC3E}">
        <p14:creationId xmlns:p14="http://schemas.microsoft.com/office/powerpoint/2010/main" val="10413220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p:nvPr/>
        </p:nvSpPr>
        <p:spPr>
          <a:xfrm>
            <a:off x="-25400" y="-50800"/>
            <a:ext cx="24434800" cy="13817600"/>
          </a:xfrm>
          <a:prstGeom prst="rect">
            <a:avLst/>
          </a:prstGeom>
          <a:solidFill>
            <a:srgbClr val="F6F5F3"/>
          </a:solidFill>
          <a:ln w="12700">
            <a:miter lim="400000"/>
          </a:ln>
        </p:spPr>
        <p:txBody>
          <a:bodyPr lIns="50800" tIns="50800" rIns="50800" bIns="50800" anchor="ctr"/>
          <a:lstStyle/>
          <a:p>
            <a:pPr algn="ctr" defTabSz="825500">
              <a:lnSpc>
                <a:spcPct val="100000"/>
              </a:lnSpc>
              <a:spcBef>
                <a:spcPts val="0"/>
              </a:spcBef>
              <a:defRPr sz="3200">
                <a:solidFill>
                  <a:srgbClr val="DBE2D0"/>
                </a:solidFill>
                <a:latin typeface="Helvetica Neue Medium"/>
                <a:ea typeface="Helvetica Neue Medium"/>
                <a:cs typeface="Helvetica Neue Medium"/>
                <a:sym typeface="Helvetica Neue Medium"/>
              </a:defRPr>
            </a:pPr>
            <a:endParaRPr/>
          </a:p>
        </p:txBody>
      </p:sp>
      <p:sp>
        <p:nvSpPr>
          <p:cNvPr id="726" name="Shape 726"/>
          <p:cNvSpPr>
            <a:spLocks noGrp="1"/>
          </p:cNvSpPr>
          <p:nvPr>
            <p:ph type="title"/>
          </p:nvPr>
        </p:nvSpPr>
        <p:spPr>
          <a:xfrm>
            <a:off x="903164" y="843832"/>
            <a:ext cx="22721604" cy="2261918"/>
          </a:xfrm>
          <a:prstGeom prst="rect">
            <a:avLst/>
          </a:prstGeom>
        </p:spPr>
        <p:txBody>
          <a:bodyPr/>
          <a:lstStyle>
            <a:lvl1pPr>
              <a:defRPr sz="10000" b="1">
                <a:solidFill>
                  <a:srgbClr val="3D5751"/>
                </a:solidFill>
              </a:defRPr>
            </a:lvl1pPr>
          </a:lstStyle>
          <a:p>
            <a:r>
              <a:rPr lang="pl-PL" dirty="0"/>
              <a:t>Zastosowanie</a:t>
            </a:r>
            <a:endParaRPr dirty="0"/>
          </a:p>
        </p:txBody>
      </p:sp>
      <p:sp>
        <p:nvSpPr>
          <p:cNvPr id="727" name="Shape 727"/>
          <p:cNvSpPr>
            <a:spLocks noGrp="1"/>
          </p:cNvSpPr>
          <p:nvPr>
            <p:ph type="body" sz="quarter" idx="1"/>
          </p:nvPr>
        </p:nvSpPr>
        <p:spPr>
          <a:xfrm>
            <a:off x="2617666" y="8461947"/>
            <a:ext cx="7680170" cy="5101635"/>
          </a:xfrm>
          <a:prstGeom prst="rect">
            <a:avLst/>
          </a:prstGeom>
        </p:spPr>
        <p:txBody>
          <a:bodyPr/>
          <a:lstStyle/>
          <a:p>
            <a:pPr marL="0" indent="0">
              <a:lnSpc>
                <a:spcPct val="100000"/>
              </a:lnSpc>
              <a:buSzTx/>
              <a:buNone/>
              <a:defRPr sz="3800">
                <a:solidFill>
                  <a:srgbClr val="535353"/>
                </a:solidFill>
              </a:defRPr>
            </a:pPr>
            <a:r>
              <a:rPr dirty="0"/>
              <a:t>1</a:t>
            </a:r>
            <a:r>
              <a:rPr lang="pl-PL" dirty="0"/>
              <a:t> miarka (15 ml)</a:t>
            </a:r>
            <a:r>
              <a:rPr dirty="0"/>
              <a:t> </a:t>
            </a:r>
          </a:p>
          <a:p>
            <a:pPr marL="0" indent="0">
              <a:lnSpc>
                <a:spcPct val="100000"/>
              </a:lnSpc>
              <a:buSzTx/>
              <a:buNone/>
              <a:defRPr sz="3800">
                <a:solidFill>
                  <a:srgbClr val="535353"/>
                </a:solidFill>
              </a:defRPr>
            </a:pPr>
            <a:r>
              <a:rPr dirty="0"/>
              <a:t>+ </a:t>
            </a:r>
            <a:r>
              <a:rPr lang="pl-PL" dirty="0"/>
              <a:t>½ szklanki wody po jedzeniu.</a:t>
            </a:r>
            <a:endParaRPr dirty="0"/>
          </a:p>
          <a:p>
            <a:pPr marL="0" indent="0">
              <a:lnSpc>
                <a:spcPct val="100000"/>
              </a:lnSpc>
              <a:buSzTx/>
              <a:buNone/>
              <a:defRPr sz="3800">
                <a:solidFill>
                  <a:srgbClr val="535353"/>
                </a:solidFill>
              </a:defRPr>
            </a:pPr>
            <a:r>
              <a:rPr lang="pl-PL" b="1" dirty="0"/>
              <a:t>Stosuj</a:t>
            </a:r>
            <a:r>
              <a:rPr lang="pl-PL" dirty="0"/>
              <a:t> </a:t>
            </a:r>
            <a:r>
              <a:rPr lang="pl-PL" b="1" dirty="0"/>
              <a:t>1-2 razy dziennie</a:t>
            </a:r>
            <a:endParaRPr b="1" dirty="0"/>
          </a:p>
        </p:txBody>
      </p:sp>
      <p:sp>
        <p:nvSpPr>
          <p:cNvPr id="728" name="Shape 728"/>
          <p:cNvSpPr/>
          <p:nvPr/>
        </p:nvSpPr>
        <p:spPr>
          <a:xfrm>
            <a:off x="12650961" y="8472808"/>
            <a:ext cx="8276875" cy="3414392"/>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p>
            <a:pPr defTabSz="2438400">
              <a:lnSpc>
                <a:spcPct val="100000"/>
              </a:lnSpc>
              <a:spcBef>
                <a:spcPts val="0"/>
              </a:spcBef>
              <a:defRPr sz="3800">
                <a:solidFill>
                  <a:srgbClr val="535353"/>
                </a:solidFill>
                <a:latin typeface="Arial"/>
                <a:ea typeface="Arial"/>
                <a:cs typeface="Arial"/>
                <a:sym typeface="Arial"/>
              </a:defRPr>
            </a:pPr>
            <a:r>
              <a:rPr lang="pl-PL" sz="3800" dirty="0"/>
              <a:t>1 miarka (15 ml) </a:t>
            </a:r>
          </a:p>
          <a:p>
            <a:pPr defTabSz="2438400">
              <a:lnSpc>
                <a:spcPct val="100000"/>
              </a:lnSpc>
              <a:spcBef>
                <a:spcPts val="0"/>
              </a:spcBef>
              <a:defRPr sz="3800">
                <a:solidFill>
                  <a:srgbClr val="535353"/>
                </a:solidFill>
                <a:latin typeface="Arial"/>
                <a:ea typeface="Arial"/>
                <a:cs typeface="Arial"/>
                <a:sym typeface="Arial"/>
              </a:defRPr>
            </a:pPr>
            <a:r>
              <a:rPr lang="pl-PL" sz="3800" dirty="0"/>
              <a:t>+ ½ szklanki wody po jedzeniu.</a:t>
            </a:r>
          </a:p>
          <a:p>
            <a:pPr defTabSz="2438400">
              <a:lnSpc>
                <a:spcPct val="100000"/>
              </a:lnSpc>
              <a:spcBef>
                <a:spcPts val="0"/>
              </a:spcBef>
              <a:defRPr sz="3800">
                <a:solidFill>
                  <a:srgbClr val="535353"/>
                </a:solidFill>
                <a:latin typeface="Arial"/>
                <a:ea typeface="Arial"/>
                <a:cs typeface="Arial"/>
                <a:sym typeface="Arial"/>
              </a:defRPr>
            </a:pPr>
            <a:r>
              <a:rPr lang="pl-PL" sz="3800" b="1" dirty="0"/>
              <a:t>Stosuj 3-5 razy dziennie</a:t>
            </a:r>
          </a:p>
          <a:p>
            <a:pPr defTabSz="2438400">
              <a:lnSpc>
                <a:spcPct val="100000"/>
              </a:lnSpc>
              <a:spcBef>
                <a:spcPts val="0"/>
              </a:spcBef>
              <a:defRPr sz="3800">
                <a:solidFill>
                  <a:srgbClr val="535353"/>
                </a:solidFill>
                <a:latin typeface="Arial"/>
                <a:ea typeface="Arial"/>
                <a:cs typeface="Arial"/>
                <a:sym typeface="Arial"/>
              </a:defRPr>
            </a:pPr>
            <a:endParaRPr lang="pl-PL" sz="3800" dirty="0"/>
          </a:p>
          <a:p>
            <a:pPr defTabSz="2438400">
              <a:lnSpc>
                <a:spcPct val="100000"/>
              </a:lnSpc>
              <a:spcBef>
                <a:spcPts val="0"/>
              </a:spcBef>
              <a:defRPr sz="3800" b="1">
                <a:solidFill>
                  <a:srgbClr val="3D5751"/>
                </a:solidFill>
                <a:latin typeface="Arial"/>
                <a:ea typeface="Arial"/>
                <a:cs typeface="Arial"/>
                <a:sym typeface="Arial"/>
              </a:defRPr>
            </a:pPr>
            <a:endParaRPr lang="pl-PL" sz="4000" dirty="0">
              <a:solidFill>
                <a:srgbClr val="535353"/>
              </a:solidFill>
            </a:endParaRPr>
          </a:p>
          <a:p>
            <a:pPr defTabSz="2438400">
              <a:lnSpc>
                <a:spcPct val="100000"/>
              </a:lnSpc>
              <a:spcBef>
                <a:spcPts val="0"/>
              </a:spcBef>
              <a:defRPr sz="3800" b="1">
                <a:solidFill>
                  <a:srgbClr val="3D5751"/>
                </a:solidFill>
                <a:latin typeface="Arial"/>
                <a:ea typeface="Arial"/>
                <a:cs typeface="Arial"/>
                <a:sym typeface="Arial"/>
              </a:defRPr>
            </a:pPr>
            <a:endParaRPr dirty="0">
              <a:solidFill>
                <a:srgbClr val="535353"/>
              </a:solidFill>
            </a:endParaRPr>
          </a:p>
        </p:txBody>
      </p:sp>
      <p:sp>
        <p:nvSpPr>
          <p:cNvPr id="729" name="Shape 729"/>
          <p:cNvSpPr/>
          <p:nvPr/>
        </p:nvSpPr>
        <p:spPr>
          <a:xfrm>
            <a:off x="2600732" y="6239800"/>
            <a:ext cx="8409694" cy="1564008"/>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p>
            <a:pPr defTabSz="2438400">
              <a:lnSpc>
                <a:spcPct val="100000"/>
              </a:lnSpc>
              <a:spcBef>
                <a:spcPts val="0"/>
              </a:spcBef>
              <a:defRPr sz="3800" b="1">
                <a:solidFill>
                  <a:srgbClr val="3D5751"/>
                </a:solidFill>
                <a:latin typeface="Arial"/>
                <a:ea typeface="Arial"/>
                <a:cs typeface="Arial"/>
                <a:sym typeface="Arial"/>
              </a:defRPr>
            </a:pPr>
            <a:r>
              <a:rPr lang="pl-PL" dirty="0"/>
              <a:t>profilaktyka</a:t>
            </a:r>
          </a:p>
          <a:p>
            <a:pPr defTabSz="2438400">
              <a:lnSpc>
                <a:spcPct val="100000"/>
              </a:lnSpc>
              <a:spcBef>
                <a:spcPts val="0"/>
              </a:spcBef>
              <a:defRPr sz="3800" b="1">
                <a:solidFill>
                  <a:srgbClr val="3D5751"/>
                </a:solidFill>
                <a:latin typeface="Arial"/>
                <a:ea typeface="Arial"/>
                <a:cs typeface="Arial"/>
                <a:sym typeface="Arial"/>
              </a:defRPr>
            </a:pPr>
            <a:r>
              <a:rPr lang="pl-PL" dirty="0"/>
              <a:t>w okresie przeziębień</a:t>
            </a:r>
            <a:endParaRPr dirty="0"/>
          </a:p>
        </p:txBody>
      </p:sp>
      <p:sp>
        <p:nvSpPr>
          <p:cNvPr id="730" name="Shape 730"/>
          <p:cNvSpPr/>
          <p:nvPr/>
        </p:nvSpPr>
        <p:spPr>
          <a:xfrm>
            <a:off x="12584551" y="6228102"/>
            <a:ext cx="8409697" cy="1564008"/>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lnSpcReduction="10000"/>
          </a:bodyPr>
          <a:lstStyle/>
          <a:p>
            <a:pPr defTabSz="2438400">
              <a:lnSpc>
                <a:spcPct val="100000"/>
              </a:lnSpc>
              <a:spcBef>
                <a:spcPts val="0"/>
              </a:spcBef>
              <a:defRPr sz="3800" b="1">
                <a:solidFill>
                  <a:srgbClr val="3D5751"/>
                </a:solidFill>
                <a:latin typeface="Arial"/>
                <a:ea typeface="Arial"/>
                <a:cs typeface="Arial"/>
                <a:sym typeface="Arial"/>
              </a:defRPr>
            </a:pPr>
            <a:r>
              <a:rPr lang="pl-PL" dirty="0"/>
              <a:t>wsparcie</a:t>
            </a:r>
          </a:p>
          <a:p>
            <a:pPr defTabSz="2438400">
              <a:lnSpc>
                <a:spcPct val="100000"/>
              </a:lnSpc>
              <a:spcBef>
                <a:spcPts val="0"/>
              </a:spcBef>
              <a:defRPr sz="3800" b="1">
                <a:solidFill>
                  <a:srgbClr val="3D5751"/>
                </a:solidFill>
                <a:latin typeface="Arial"/>
                <a:ea typeface="Arial"/>
                <a:cs typeface="Arial"/>
                <a:sym typeface="Arial"/>
              </a:defRPr>
            </a:pPr>
            <a:r>
              <a:rPr lang="pl-PL" dirty="0"/>
              <a:t>organizmu</a:t>
            </a:r>
          </a:p>
        </p:txBody>
      </p:sp>
      <p:grpSp>
        <p:nvGrpSpPr>
          <p:cNvPr id="733" name="Group 733"/>
          <p:cNvGrpSpPr/>
          <p:nvPr/>
        </p:nvGrpSpPr>
        <p:grpSpPr>
          <a:xfrm>
            <a:off x="2878456" y="4077745"/>
            <a:ext cx="2717902" cy="2134129"/>
            <a:chOff x="0" y="0"/>
            <a:chExt cx="2717901" cy="2134127"/>
          </a:xfrm>
        </p:grpSpPr>
        <p:pic>
          <p:nvPicPr>
            <p:cNvPr id="731" name="image80.png" descr="Image"/>
            <p:cNvPicPr>
              <a:picLocks noChangeAspect="1"/>
            </p:cNvPicPr>
            <p:nvPr/>
          </p:nvPicPr>
          <p:blipFill>
            <a:blip r:embed="rId2"/>
            <a:stretch>
              <a:fillRect/>
            </a:stretch>
          </p:blipFill>
          <p:spPr>
            <a:xfrm>
              <a:off x="-1" y="1388179"/>
              <a:ext cx="688128" cy="699392"/>
            </a:xfrm>
            <a:prstGeom prst="rect">
              <a:avLst/>
            </a:prstGeom>
            <a:ln w="12700" cap="flat">
              <a:noFill/>
              <a:miter lim="400000"/>
            </a:ln>
            <a:effectLst/>
          </p:spPr>
        </p:pic>
        <p:pic>
          <p:nvPicPr>
            <p:cNvPr id="732" name="image81.png" descr="Image"/>
            <p:cNvPicPr>
              <a:picLocks noChangeAspect="1"/>
            </p:cNvPicPr>
            <p:nvPr/>
          </p:nvPicPr>
          <p:blipFill>
            <a:blip r:embed="rId3"/>
            <a:stretch>
              <a:fillRect/>
            </a:stretch>
          </p:blipFill>
          <p:spPr>
            <a:xfrm>
              <a:off x="1665510" y="-1"/>
              <a:ext cx="1052392" cy="2134129"/>
            </a:xfrm>
            <a:prstGeom prst="rect">
              <a:avLst/>
            </a:prstGeom>
            <a:ln w="12700" cap="flat">
              <a:noFill/>
              <a:miter lim="400000"/>
            </a:ln>
            <a:effectLst/>
          </p:spPr>
        </p:pic>
      </p:grpSp>
      <p:sp>
        <p:nvSpPr>
          <p:cNvPr id="734" name="Shape 734"/>
          <p:cNvSpPr/>
          <p:nvPr/>
        </p:nvSpPr>
        <p:spPr>
          <a:xfrm>
            <a:off x="3675998" y="5254199"/>
            <a:ext cx="1791276" cy="1211497"/>
          </a:xfrm>
          <a:prstGeom prst="rect">
            <a:avLst/>
          </a:prstGeom>
          <a:ln w="12700">
            <a:miter lim="400000"/>
          </a:ln>
          <a:extLst>
            <a:ext uri="{C572A759-6A51-4108-AA02-DFA0A04FC94B}">
              <ma14:wrappingTextBoxFlag xmlns:ma14="http://schemas.microsoft.com/office/mac/drawingml/2011/main" xmlns="" val="1"/>
            </a:ext>
          </a:extLst>
        </p:spPr>
        <p:txBody>
          <a:bodyPr lIns="243798" tIns="243798" rIns="243798" bIns="243798">
            <a:normAutofit/>
          </a:bodyPr>
          <a:lstStyle>
            <a:lvl1pPr defTabSz="2438400">
              <a:lnSpc>
                <a:spcPct val="100000"/>
              </a:lnSpc>
              <a:spcBef>
                <a:spcPts val="0"/>
              </a:spcBef>
              <a:defRPr sz="4700">
                <a:solidFill>
                  <a:srgbClr val="3D5751"/>
                </a:solidFill>
                <a:latin typeface="Proxima Nova Semibold"/>
                <a:ea typeface="Proxima Nova Semibold"/>
                <a:cs typeface="Proxima Nova Semibold"/>
                <a:sym typeface="Proxima Nova Semibold"/>
              </a:defRPr>
            </a:lvl1pPr>
          </a:lstStyle>
          <a:p>
            <a:r>
              <a:t>+</a:t>
            </a:r>
          </a:p>
        </p:txBody>
      </p:sp>
      <p:grpSp>
        <p:nvGrpSpPr>
          <p:cNvPr id="739" name="Group 739"/>
          <p:cNvGrpSpPr/>
          <p:nvPr/>
        </p:nvGrpSpPr>
        <p:grpSpPr>
          <a:xfrm>
            <a:off x="12879208" y="4154949"/>
            <a:ext cx="2717906" cy="2310748"/>
            <a:chOff x="-1" y="0"/>
            <a:chExt cx="2717905" cy="2310747"/>
          </a:xfrm>
        </p:grpSpPr>
        <p:grpSp>
          <p:nvGrpSpPr>
            <p:cNvPr id="737" name="Group 737"/>
            <p:cNvGrpSpPr/>
            <p:nvPr/>
          </p:nvGrpSpPr>
          <p:grpSpPr>
            <a:xfrm>
              <a:off x="-2" y="-1"/>
              <a:ext cx="2717907" cy="2134129"/>
              <a:chOff x="0" y="0"/>
              <a:chExt cx="2717905" cy="2134127"/>
            </a:xfrm>
          </p:grpSpPr>
          <p:pic>
            <p:nvPicPr>
              <p:cNvPr id="735" name="image80.png" descr="Image"/>
              <p:cNvPicPr>
                <a:picLocks noChangeAspect="1"/>
              </p:cNvPicPr>
              <p:nvPr/>
            </p:nvPicPr>
            <p:blipFill>
              <a:blip r:embed="rId2"/>
              <a:stretch>
                <a:fillRect/>
              </a:stretch>
            </p:blipFill>
            <p:spPr>
              <a:xfrm>
                <a:off x="-1" y="1388180"/>
                <a:ext cx="688128" cy="699391"/>
              </a:xfrm>
              <a:prstGeom prst="rect">
                <a:avLst/>
              </a:prstGeom>
              <a:ln w="12700" cap="flat">
                <a:noFill/>
                <a:miter lim="400000"/>
              </a:ln>
              <a:effectLst/>
            </p:spPr>
          </p:pic>
          <p:pic>
            <p:nvPicPr>
              <p:cNvPr id="736" name="image81.png" descr="Image"/>
              <p:cNvPicPr>
                <a:picLocks noChangeAspect="1"/>
              </p:cNvPicPr>
              <p:nvPr/>
            </p:nvPicPr>
            <p:blipFill>
              <a:blip r:embed="rId3"/>
              <a:stretch>
                <a:fillRect/>
              </a:stretch>
            </p:blipFill>
            <p:spPr>
              <a:xfrm>
                <a:off x="1665512" y="-1"/>
                <a:ext cx="1052393" cy="2134129"/>
              </a:xfrm>
              <a:prstGeom prst="rect">
                <a:avLst/>
              </a:prstGeom>
              <a:ln w="12700" cap="flat">
                <a:noFill/>
                <a:miter lim="400000"/>
              </a:ln>
              <a:effectLst/>
            </p:spPr>
          </p:pic>
        </p:grpSp>
        <p:sp>
          <p:nvSpPr>
            <p:cNvPr id="738" name="Shape 738"/>
            <p:cNvSpPr/>
            <p:nvPr/>
          </p:nvSpPr>
          <p:spPr>
            <a:xfrm>
              <a:off x="797542" y="1099251"/>
              <a:ext cx="1791277" cy="121149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43798" tIns="243798" rIns="243798" bIns="243798" numCol="1" anchor="t">
              <a:normAutofit/>
            </a:bodyPr>
            <a:lstStyle>
              <a:lvl1pPr defTabSz="2438400">
                <a:lnSpc>
                  <a:spcPct val="100000"/>
                </a:lnSpc>
                <a:spcBef>
                  <a:spcPts val="0"/>
                </a:spcBef>
                <a:defRPr sz="4700">
                  <a:solidFill>
                    <a:srgbClr val="3D5751"/>
                  </a:solidFill>
                  <a:latin typeface="Proxima Nova Semibold"/>
                  <a:ea typeface="Proxima Nova Semibold"/>
                  <a:cs typeface="Proxima Nova Semibold"/>
                  <a:sym typeface="Proxima Nova Semibold"/>
                </a:defRPr>
              </a:lvl1pPr>
            </a:lstStyle>
            <a:p>
              <a:r>
                <a:t>+</a:t>
              </a:r>
            </a:p>
          </p:txBody>
        </p:sp>
      </p:grpSp>
      <p:pic>
        <p:nvPicPr>
          <p:cNvPr id="740" name="image45.png" descr="Image"/>
          <p:cNvPicPr>
            <a:picLocks noChangeAspect="1"/>
          </p:cNvPicPr>
          <p:nvPr/>
        </p:nvPicPr>
        <p:blipFill>
          <a:blip r:embed="rId4">
            <a:alphaModFix amt="10323"/>
          </a:blip>
          <a:stretch>
            <a:fillRect/>
          </a:stretch>
        </p:blipFill>
        <p:spPr>
          <a:xfrm rot="20910798" flipH="1">
            <a:off x="18260800" y="-1264094"/>
            <a:ext cx="7854451" cy="18794314"/>
          </a:xfrm>
          <a:prstGeom prst="rect">
            <a:avLst/>
          </a:prstGeom>
          <a:ln w="12700">
            <a:miter lim="400000"/>
          </a:ln>
        </p:spPr>
      </p:pic>
      <p:pic>
        <p:nvPicPr>
          <p:cNvPr id="18" name="image3.png" descr="Image"/>
          <p:cNvPicPr>
            <a:picLocks noChangeAspect="1"/>
          </p:cNvPicPr>
          <p:nvPr/>
        </p:nvPicPr>
        <p:blipFill>
          <a:blip r:embed="rId5"/>
          <a:stretch>
            <a:fillRect/>
          </a:stretch>
        </p:blipFill>
        <p:spPr>
          <a:xfrm>
            <a:off x="1210500" y="12365704"/>
            <a:ext cx="2711569" cy="475079"/>
          </a:xfrm>
          <a:prstGeom prst="rect">
            <a:avLst/>
          </a:prstGeom>
          <a:ln w="12700">
            <a:miter lim="400000"/>
          </a:ln>
        </p:spPr>
      </p:pic>
    </p:spTree>
    <p:extLst>
      <p:ext uri="{BB962C8B-B14F-4D97-AF65-F5344CB8AC3E}">
        <p14:creationId xmlns:p14="http://schemas.microsoft.com/office/powerpoint/2010/main" val="223422911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 name="image37.jpeg" descr="final.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5" name="image3.png" descr="Image"/>
          <p:cNvPicPr>
            <a:picLocks noChangeAspect="1"/>
          </p:cNvPicPr>
          <p:nvPr/>
        </p:nvPicPr>
        <p:blipFill>
          <a:blip r:embed="rId4">
            <a:biLevel thresh="25000"/>
          </a:blip>
          <a:stretch>
            <a:fillRect/>
          </a:stretch>
        </p:blipFill>
        <p:spPr>
          <a:xfrm>
            <a:off x="1210500" y="12365704"/>
            <a:ext cx="2711569" cy="475079"/>
          </a:xfrm>
          <a:prstGeom prst="rect">
            <a:avLst/>
          </a:prstGeom>
          <a:ln w="12700">
            <a:miter lim="400000"/>
          </a:ln>
        </p:spPr>
      </p:pic>
      <p:sp>
        <p:nvSpPr>
          <p:cNvPr id="6" name="Shape 744"/>
          <p:cNvSpPr>
            <a:spLocks noGrp="1"/>
          </p:cNvSpPr>
          <p:nvPr>
            <p:ph type="title"/>
          </p:nvPr>
        </p:nvSpPr>
        <p:spPr>
          <a:xfrm>
            <a:off x="12297408" y="5541498"/>
            <a:ext cx="15563452" cy="3744769"/>
          </a:xfrm>
          <a:prstGeom prst="rect">
            <a:avLst/>
          </a:prstGeom>
        </p:spPr>
        <p:txBody>
          <a:bodyPr>
            <a:normAutofit/>
          </a:bodyPr>
          <a:lstStyle/>
          <a:p>
            <a:pPr>
              <a:lnSpc>
                <a:spcPct val="80000"/>
              </a:lnSpc>
              <a:defRPr sz="10000" b="1">
                <a:solidFill>
                  <a:srgbClr val="FFFFFF"/>
                </a:solidFill>
              </a:defRPr>
            </a:pPr>
            <a:r>
              <a:rPr dirty="0"/>
              <a:t>PHYTOVIRON</a:t>
            </a:r>
            <a:br>
              <a:rPr dirty="0"/>
            </a:br>
            <a:endParaRPr b="0" dirty="0"/>
          </a:p>
        </p:txBody>
      </p:sp>
    </p:spTree>
    <p:extLst>
      <p:ext uri="{BB962C8B-B14F-4D97-AF65-F5344CB8AC3E}">
        <p14:creationId xmlns:p14="http://schemas.microsoft.com/office/powerpoint/2010/main" val="65049104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25401" y="0"/>
            <a:ext cx="10248704" cy="13716000"/>
          </a:xfrm>
          <a:prstGeom prst="rect">
            <a:avLst/>
          </a:prstGeom>
          <a:solidFill>
            <a:srgbClr val="89A79B"/>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12" name="Shape 212"/>
          <p:cNvSpPr/>
          <p:nvPr/>
        </p:nvSpPr>
        <p:spPr>
          <a:xfrm>
            <a:off x="15455900" y="1807745"/>
            <a:ext cx="7467600" cy="2062018"/>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lvl1pPr defTabSz="2438400">
              <a:lnSpc>
                <a:spcPct val="100000"/>
              </a:lnSpc>
              <a:spcBef>
                <a:spcPts val="0"/>
              </a:spcBef>
              <a:defRPr sz="3600">
                <a:solidFill>
                  <a:srgbClr val="595959"/>
                </a:solidFill>
                <a:latin typeface="Arial"/>
                <a:ea typeface="Arial"/>
                <a:cs typeface="Arial"/>
                <a:sym typeface="Arial"/>
              </a:defRPr>
            </a:lvl1pPr>
          </a:lstStyle>
          <a:p>
            <a:r>
              <a:rPr lang="pl-PL" sz="3400" dirty="0"/>
              <a:t>Zgodnie z danymi WHO</a:t>
            </a:r>
            <a:r>
              <a:rPr sz="3400" dirty="0"/>
              <a:t> </a:t>
            </a:r>
            <a:r>
              <a:rPr lang="pl-PL" sz="3400" dirty="0"/>
              <a:t>co 5-ty mieszkaniec Ziemi cierpi z powodu grzybiczych infekcji skórnych. </a:t>
            </a:r>
            <a:endParaRPr sz="3400" dirty="0"/>
          </a:p>
        </p:txBody>
      </p:sp>
      <p:sp>
        <p:nvSpPr>
          <p:cNvPr id="213" name="Shape 213"/>
          <p:cNvSpPr>
            <a:spLocks noGrp="1"/>
          </p:cNvSpPr>
          <p:nvPr>
            <p:ph type="subTitle" sz="quarter" idx="1"/>
          </p:nvPr>
        </p:nvSpPr>
        <p:spPr>
          <a:xfrm>
            <a:off x="1206858" y="5400101"/>
            <a:ext cx="8388726" cy="6330358"/>
          </a:xfrm>
          <a:prstGeom prst="rect">
            <a:avLst/>
          </a:prstGeom>
        </p:spPr>
        <p:txBody>
          <a:bodyPr lIns="243798" tIns="243798" rIns="243798" bIns="243798">
            <a:normAutofit/>
          </a:bodyPr>
          <a:lstStyle>
            <a:lvl1pPr defTabSz="2438400">
              <a:lnSpc>
                <a:spcPct val="115000"/>
              </a:lnSpc>
              <a:defRPr sz="3800">
                <a:solidFill>
                  <a:srgbClr val="FFFFFF"/>
                </a:solidFill>
                <a:latin typeface="Arial"/>
                <a:ea typeface="Arial"/>
                <a:cs typeface="Arial"/>
                <a:sym typeface="Arial"/>
              </a:defRPr>
            </a:lvl1pPr>
          </a:lstStyle>
          <a:p>
            <a:r>
              <a:rPr lang="pl-PL" dirty="0"/>
              <a:t>Posiadają bardziej złożoną strukturę od bakterii i są jednymi z najbardziej wytrzymałych organizmów, którym do funkcjonowania i rozwoju niezbędna jest jedynie pleśń</a:t>
            </a:r>
            <a:r>
              <a:rPr dirty="0"/>
              <a:t>. </a:t>
            </a:r>
          </a:p>
        </p:txBody>
      </p:sp>
      <p:sp>
        <p:nvSpPr>
          <p:cNvPr id="214" name="Shape 214"/>
          <p:cNvSpPr/>
          <p:nvPr/>
        </p:nvSpPr>
        <p:spPr>
          <a:xfrm>
            <a:off x="1206858" y="3564777"/>
            <a:ext cx="6680200" cy="211151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lvl1pPr defTabSz="2438400">
              <a:lnSpc>
                <a:spcPct val="115000"/>
              </a:lnSpc>
              <a:spcBef>
                <a:spcPts val="0"/>
              </a:spcBef>
              <a:defRPr sz="10000" b="1" spc="500">
                <a:solidFill>
                  <a:srgbClr val="FFFFFF"/>
                </a:solidFill>
                <a:latin typeface="Arial"/>
                <a:ea typeface="Arial"/>
                <a:cs typeface="Arial"/>
                <a:sym typeface="Arial"/>
              </a:defRPr>
            </a:lvl1pPr>
          </a:lstStyle>
          <a:p>
            <a:r>
              <a:rPr lang="pl-PL" dirty="0"/>
              <a:t>Grzyby</a:t>
            </a:r>
            <a:endParaRPr dirty="0"/>
          </a:p>
        </p:txBody>
      </p:sp>
      <p:sp>
        <p:nvSpPr>
          <p:cNvPr id="215" name="Shape 215"/>
          <p:cNvSpPr/>
          <p:nvPr/>
        </p:nvSpPr>
        <p:spPr>
          <a:xfrm>
            <a:off x="15405100" y="5676296"/>
            <a:ext cx="8623300" cy="186313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p>
            <a:pPr defTabSz="2438400">
              <a:lnSpc>
                <a:spcPct val="110000"/>
              </a:lnSpc>
              <a:spcBef>
                <a:spcPts val="0"/>
              </a:spcBef>
              <a:defRPr sz="3400">
                <a:solidFill>
                  <a:srgbClr val="595959"/>
                </a:solidFill>
                <a:latin typeface="Arial"/>
                <a:ea typeface="Arial"/>
                <a:cs typeface="Arial"/>
                <a:sym typeface="Arial"/>
              </a:defRPr>
            </a:pPr>
            <a:r>
              <a:rPr lang="pl-PL" sz="3400" dirty="0"/>
              <a:t>Grzyby zaburzają równowagę mikroflory bakteryjnej</a:t>
            </a:r>
            <a:r>
              <a:rPr sz="3400" dirty="0"/>
              <a:t>, </a:t>
            </a:r>
            <a:r>
              <a:rPr lang="pl-PL" sz="3400" dirty="0"/>
              <a:t>tym samym obniżając odporność organizmu.</a:t>
            </a:r>
            <a:endParaRPr sz="3400" dirty="0"/>
          </a:p>
        </p:txBody>
      </p:sp>
      <p:sp>
        <p:nvSpPr>
          <p:cNvPr id="216" name="Shape 216"/>
          <p:cNvSpPr/>
          <p:nvPr/>
        </p:nvSpPr>
        <p:spPr>
          <a:xfrm>
            <a:off x="15405100" y="9379990"/>
            <a:ext cx="8280400" cy="186313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Autofit/>
          </a:bodyPr>
          <a:lstStyle>
            <a:lvl1pPr defTabSz="2438400">
              <a:spcBef>
                <a:spcPts val="0"/>
              </a:spcBef>
              <a:defRPr sz="3400">
                <a:solidFill>
                  <a:srgbClr val="595959"/>
                </a:solidFill>
                <a:latin typeface="Arial"/>
                <a:ea typeface="Arial"/>
                <a:cs typeface="Arial"/>
                <a:sym typeface="Arial"/>
              </a:defRPr>
            </a:lvl1pPr>
          </a:lstStyle>
          <a:p>
            <a:pPr>
              <a:lnSpc>
                <a:spcPct val="100000"/>
              </a:lnSpc>
            </a:pPr>
            <a:r>
              <a:rPr lang="pl-PL" dirty="0"/>
              <a:t>Grzyby są toksyczne dla organizmu, </a:t>
            </a:r>
          </a:p>
          <a:p>
            <a:pPr>
              <a:lnSpc>
                <a:spcPct val="100000"/>
              </a:lnSpc>
            </a:pPr>
            <a:r>
              <a:rPr lang="pl-PL" dirty="0"/>
              <a:t>w przypadku niektórych gatunków udowodniono również właściwości rakotwórcze. </a:t>
            </a:r>
            <a:endParaRPr dirty="0"/>
          </a:p>
        </p:txBody>
      </p:sp>
      <p:grpSp>
        <p:nvGrpSpPr>
          <p:cNvPr id="220" name="Group 220"/>
          <p:cNvGrpSpPr/>
          <p:nvPr/>
        </p:nvGrpSpPr>
        <p:grpSpPr>
          <a:xfrm>
            <a:off x="12082457" y="1866264"/>
            <a:ext cx="2489201" cy="2489201"/>
            <a:chOff x="0" y="0"/>
            <a:chExt cx="2489200" cy="2489200"/>
          </a:xfrm>
        </p:grpSpPr>
        <p:sp>
          <p:nvSpPr>
            <p:cNvPr id="218" name="Shape 218"/>
            <p:cNvSpPr/>
            <p:nvPr/>
          </p:nvSpPr>
          <p:spPr>
            <a:xfrm>
              <a:off x="0" y="0"/>
              <a:ext cx="2489200" cy="2489200"/>
            </a:xfrm>
            <a:prstGeom prst="ellipse">
              <a:avLst/>
            </a:prstGeom>
            <a:solidFill>
              <a:srgbClr val="FFFFFF"/>
            </a:solidFill>
            <a:ln w="101600" cap="flat">
              <a:solidFill>
                <a:srgbClr val="8EA39E"/>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19" name="pasted-image.pdf"/>
            <p:cNvPicPr>
              <a:picLocks noChangeAspect="1"/>
            </p:cNvPicPr>
            <p:nvPr/>
          </p:nvPicPr>
          <p:blipFill>
            <a:blip r:embed="rId3"/>
            <a:stretch>
              <a:fillRect/>
            </a:stretch>
          </p:blipFill>
          <p:spPr>
            <a:xfrm>
              <a:off x="443537" y="482669"/>
              <a:ext cx="1602125" cy="1523862"/>
            </a:xfrm>
            <a:prstGeom prst="rect">
              <a:avLst/>
            </a:prstGeom>
            <a:ln w="12700" cap="flat">
              <a:noFill/>
              <a:miter lim="400000"/>
            </a:ln>
            <a:effectLst/>
          </p:spPr>
        </p:pic>
      </p:grpSp>
      <p:grpSp>
        <p:nvGrpSpPr>
          <p:cNvPr id="223" name="Group 223"/>
          <p:cNvGrpSpPr/>
          <p:nvPr/>
        </p:nvGrpSpPr>
        <p:grpSpPr>
          <a:xfrm>
            <a:off x="12126907" y="5686609"/>
            <a:ext cx="2400301" cy="2400301"/>
            <a:chOff x="0" y="0"/>
            <a:chExt cx="2400300" cy="2400300"/>
          </a:xfrm>
        </p:grpSpPr>
        <p:sp>
          <p:nvSpPr>
            <p:cNvPr id="221" name="Shape 221"/>
            <p:cNvSpPr/>
            <p:nvPr/>
          </p:nvSpPr>
          <p:spPr>
            <a:xfrm>
              <a:off x="0" y="0"/>
              <a:ext cx="2400300" cy="2400300"/>
            </a:xfrm>
            <a:prstGeom prst="ellipse">
              <a:avLst/>
            </a:prstGeom>
            <a:solidFill>
              <a:srgbClr val="FFFFFF"/>
            </a:solidFill>
            <a:ln w="88900" cap="flat">
              <a:solidFill>
                <a:srgbClr val="8EA39E"/>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22" name="pasted-image.pdf"/>
            <p:cNvPicPr>
              <a:picLocks noChangeAspect="1"/>
            </p:cNvPicPr>
            <p:nvPr/>
          </p:nvPicPr>
          <p:blipFill>
            <a:blip r:embed="rId4"/>
            <a:stretch>
              <a:fillRect/>
            </a:stretch>
          </p:blipFill>
          <p:spPr>
            <a:xfrm>
              <a:off x="304913" y="477284"/>
              <a:ext cx="1790473" cy="1375538"/>
            </a:xfrm>
            <a:prstGeom prst="rect">
              <a:avLst/>
            </a:prstGeom>
            <a:ln w="12700" cap="flat">
              <a:noFill/>
              <a:miter lim="400000"/>
            </a:ln>
            <a:effectLst/>
          </p:spPr>
        </p:pic>
      </p:grpSp>
      <p:grpSp>
        <p:nvGrpSpPr>
          <p:cNvPr id="226" name="Group 226"/>
          <p:cNvGrpSpPr/>
          <p:nvPr/>
        </p:nvGrpSpPr>
        <p:grpSpPr>
          <a:xfrm>
            <a:off x="12082457" y="9418054"/>
            <a:ext cx="2489201" cy="2489201"/>
            <a:chOff x="0" y="0"/>
            <a:chExt cx="2489200" cy="2489200"/>
          </a:xfrm>
        </p:grpSpPr>
        <p:sp>
          <p:nvSpPr>
            <p:cNvPr id="224" name="Shape 224"/>
            <p:cNvSpPr/>
            <p:nvPr/>
          </p:nvSpPr>
          <p:spPr>
            <a:xfrm>
              <a:off x="0" y="0"/>
              <a:ext cx="2489200" cy="2489200"/>
            </a:xfrm>
            <a:prstGeom prst="ellipse">
              <a:avLst/>
            </a:prstGeom>
            <a:solidFill>
              <a:srgbClr val="FFFFFF"/>
            </a:solidFill>
            <a:ln w="88900" cap="flat">
              <a:solidFill>
                <a:srgbClr val="8EA39E"/>
              </a:solidFill>
              <a:prstDash val="solid"/>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225" name="pasted-image.pdf"/>
            <p:cNvPicPr>
              <a:picLocks noChangeAspect="1"/>
            </p:cNvPicPr>
            <p:nvPr/>
          </p:nvPicPr>
          <p:blipFill>
            <a:blip r:embed="rId5"/>
            <a:stretch>
              <a:fillRect/>
            </a:stretch>
          </p:blipFill>
          <p:spPr>
            <a:xfrm>
              <a:off x="329321" y="353335"/>
              <a:ext cx="1830557" cy="1727821"/>
            </a:xfrm>
            <a:prstGeom prst="rect">
              <a:avLst/>
            </a:prstGeom>
            <a:ln w="12700" cap="flat">
              <a:noFill/>
              <a:miter lim="400000"/>
            </a:ln>
            <a:effectLst/>
          </p:spPr>
        </p:pic>
      </p:grpSp>
      <p:pic>
        <p:nvPicPr>
          <p:cNvPr id="18" name="image3.png" descr="Image"/>
          <p:cNvPicPr>
            <a:picLocks noChangeAspect="1"/>
          </p:cNvPicPr>
          <p:nvPr/>
        </p:nvPicPr>
        <p:blipFill>
          <a:blip r:embed="rId6">
            <a:biLevel thresh="25000"/>
          </a:blip>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p:nvPr/>
        </p:nvSpPr>
        <p:spPr>
          <a:xfrm>
            <a:off x="-25401" y="0"/>
            <a:ext cx="10248704" cy="13716000"/>
          </a:xfrm>
          <a:prstGeom prst="rect">
            <a:avLst/>
          </a:prstGeom>
          <a:solidFill>
            <a:srgbClr val="89A79B"/>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31" name="Shape 231"/>
          <p:cNvSpPr/>
          <p:nvPr/>
        </p:nvSpPr>
        <p:spPr>
          <a:xfrm>
            <a:off x="1206858" y="4206030"/>
            <a:ext cx="6680200" cy="2262073"/>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spAutoFit/>
          </a:bodyPr>
          <a:lstStyle>
            <a:lvl1pPr defTabSz="2438400">
              <a:lnSpc>
                <a:spcPct val="115000"/>
              </a:lnSpc>
              <a:spcBef>
                <a:spcPts val="0"/>
              </a:spcBef>
              <a:defRPr sz="10000" b="1" spc="500">
                <a:solidFill>
                  <a:srgbClr val="FFFFFF"/>
                </a:solidFill>
                <a:latin typeface="Arial"/>
                <a:ea typeface="Arial"/>
                <a:cs typeface="Arial"/>
                <a:sym typeface="Arial"/>
              </a:defRPr>
            </a:lvl1pPr>
          </a:lstStyle>
          <a:p>
            <a:r>
              <a:rPr lang="pl-PL" dirty="0"/>
              <a:t>Wirusy</a:t>
            </a:r>
            <a:endParaRPr dirty="0"/>
          </a:p>
        </p:txBody>
      </p:sp>
      <p:sp>
        <p:nvSpPr>
          <p:cNvPr id="232" name="Shape 232"/>
          <p:cNvSpPr/>
          <p:nvPr/>
        </p:nvSpPr>
        <p:spPr>
          <a:xfrm>
            <a:off x="1206858" y="6063659"/>
            <a:ext cx="8388726" cy="2567094"/>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defTabSz="2438400">
              <a:lnSpc>
                <a:spcPct val="103500"/>
              </a:lnSpc>
              <a:spcBef>
                <a:spcPts val="0"/>
              </a:spcBef>
              <a:defRPr sz="3800" b="1">
                <a:solidFill>
                  <a:srgbClr val="FFFFFF"/>
                </a:solidFill>
                <a:latin typeface="Arial"/>
                <a:ea typeface="Arial"/>
                <a:cs typeface="Arial"/>
                <a:sym typeface="Arial"/>
              </a:defRPr>
            </a:lvl1pPr>
          </a:lstStyle>
          <a:p>
            <a:r>
              <a:rPr lang="pl-PL" dirty="0"/>
              <a:t>to wewnątrzkomórkowe pasożyty</a:t>
            </a:r>
            <a:r>
              <a:rPr dirty="0"/>
              <a:t>, </a:t>
            </a:r>
            <a:r>
              <a:rPr lang="pl-PL" dirty="0"/>
              <a:t>które potrafią się rozmnażać jedynie w żywych komórkach</a:t>
            </a:r>
            <a:r>
              <a:rPr dirty="0"/>
              <a:t>.</a:t>
            </a:r>
          </a:p>
        </p:txBody>
      </p:sp>
      <p:sp>
        <p:nvSpPr>
          <p:cNvPr id="233" name="Shape 233"/>
          <p:cNvSpPr/>
          <p:nvPr/>
        </p:nvSpPr>
        <p:spPr>
          <a:xfrm>
            <a:off x="12553336" y="5055539"/>
            <a:ext cx="2785905" cy="14875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defTabSz="2438400">
              <a:lnSpc>
                <a:spcPct val="100000"/>
              </a:lnSpc>
              <a:spcBef>
                <a:spcPts val="0"/>
              </a:spcBef>
              <a:defRPr sz="3000" b="1">
                <a:solidFill>
                  <a:srgbClr val="595959"/>
                </a:solidFill>
                <a:latin typeface="Arial"/>
                <a:ea typeface="Arial"/>
                <a:cs typeface="Arial"/>
                <a:sym typeface="Arial"/>
              </a:defRPr>
            </a:lvl1pPr>
          </a:lstStyle>
          <a:p>
            <a:r>
              <a:rPr lang="pl-PL" dirty="0"/>
              <a:t>zapalenie górnych dróg oddechowych</a:t>
            </a:r>
            <a:endParaRPr dirty="0"/>
          </a:p>
        </p:txBody>
      </p:sp>
      <p:sp>
        <p:nvSpPr>
          <p:cNvPr id="234" name="Shape 234"/>
          <p:cNvSpPr/>
          <p:nvPr/>
        </p:nvSpPr>
        <p:spPr>
          <a:xfrm>
            <a:off x="16785350" y="7954222"/>
            <a:ext cx="1149354"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2438400">
              <a:lnSpc>
                <a:spcPct val="100000"/>
              </a:lnSpc>
              <a:spcBef>
                <a:spcPts val="0"/>
              </a:spcBef>
              <a:defRPr sz="3000" b="1">
                <a:solidFill>
                  <a:srgbClr val="595959"/>
                </a:solidFill>
                <a:latin typeface="Arial"/>
                <a:ea typeface="Arial"/>
                <a:cs typeface="Arial"/>
                <a:sym typeface="Arial"/>
              </a:defRPr>
            </a:lvl1pPr>
          </a:lstStyle>
          <a:p>
            <a:r>
              <a:rPr lang="pl-PL" dirty="0"/>
              <a:t>grypa</a:t>
            </a:r>
            <a:endParaRPr dirty="0"/>
          </a:p>
        </p:txBody>
      </p:sp>
      <p:sp>
        <p:nvSpPr>
          <p:cNvPr id="235" name="Shape 235"/>
          <p:cNvSpPr/>
          <p:nvPr/>
        </p:nvSpPr>
        <p:spPr>
          <a:xfrm>
            <a:off x="16763254" y="5383965"/>
            <a:ext cx="936154"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2438400">
              <a:lnSpc>
                <a:spcPct val="100000"/>
              </a:lnSpc>
              <a:spcBef>
                <a:spcPts val="0"/>
              </a:spcBef>
              <a:defRPr sz="3000" b="1">
                <a:solidFill>
                  <a:srgbClr val="595959"/>
                </a:solidFill>
                <a:latin typeface="Arial"/>
                <a:ea typeface="Arial"/>
                <a:cs typeface="Arial"/>
                <a:sym typeface="Arial"/>
              </a:defRPr>
            </a:lvl1pPr>
          </a:lstStyle>
          <a:p>
            <a:r>
              <a:rPr lang="pl-PL" dirty="0"/>
              <a:t>odra</a:t>
            </a:r>
            <a:endParaRPr dirty="0"/>
          </a:p>
        </p:txBody>
      </p:sp>
      <p:sp>
        <p:nvSpPr>
          <p:cNvPr id="236" name="Shape 236"/>
          <p:cNvSpPr/>
          <p:nvPr/>
        </p:nvSpPr>
        <p:spPr>
          <a:xfrm>
            <a:off x="20778480" y="7723390"/>
            <a:ext cx="1641475"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2438400">
              <a:lnSpc>
                <a:spcPct val="100000"/>
              </a:lnSpc>
              <a:spcBef>
                <a:spcPts val="0"/>
              </a:spcBef>
              <a:defRPr sz="3000" b="1">
                <a:solidFill>
                  <a:srgbClr val="595959"/>
                </a:solidFill>
                <a:latin typeface="Arial"/>
                <a:ea typeface="Arial"/>
                <a:cs typeface="Arial"/>
                <a:sym typeface="Arial"/>
              </a:defRPr>
            </a:lvl1pPr>
          </a:lstStyle>
          <a:p>
            <a:r>
              <a:rPr lang="pl-PL" dirty="0"/>
              <a:t>ospa </a:t>
            </a:r>
          </a:p>
          <a:p>
            <a:r>
              <a:rPr lang="pl-PL" dirty="0"/>
              <a:t>wietrzna</a:t>
            </a:r>
            <a:endParaRPr dirty="0"/>
          </a:p>
        </p:txBody>
      </p:sp>
      <p:sp>
        <p:nvSpPr>
          <p:cNvPr id="237" name="Shape 237"/>
          <p:cNvSpPr/>
          <p:nvPr/>
        </p:nvSpPr>
        <p:spPr>
          <a:xfrm>
            <a:off x="20783052" y="5153133"/>
            <a:ext cx="1941237"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2438400">
              <a:lnSpc>
                <a:spcPct val="100000"/>
              </a:lnSpc>
              <a:spcBef>
                <a:spcPts val="0"/>
              </a:spcBef>
              <a:defRPr sz="3000" b="1">
                <a:solidFill>
                  <a:srgbClr val="595959"/>
                </a:solidFill>
                <a:latin typeface="Arial"/>
                <a:ea typeface="Arial"/>
                <a:cs typeface="Arial"/>
                <a:sym typeface="Arial"/>
              </a:defRPr>
            </a:lvl1pPr>
          </a:lstStyle>
          <a:p>
            <a:r>
              <a:rPr lang="pl-PL" dirty="0"/>
              <a:t>zapalenie </a:t>
            </a:r>
          </a:p>
          <a:p>
            <a:r>
              <a:rPr lang="pl-PL" dirty="0"/>
              <a:t>wątroby</a:t>
            </a:r>
            <a:endParaRPr dirty="0"/>
          </a:p>
        </p:txBody>
      </p:sp>
      <p:sp>
        <p:nvSpPr>
          <p:cNvPr id="238" name="Shape 238"/>
          <p:cNvSpPr/>
          <p:nvPr/>
        </p:nvSpPr>
        <p:spPr>
          <a:xfrm>
            <a:off x="12597807" y="7954222"/>
            <a:ext cx="1724831"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defTabSz="2438400">
              <a:lnSpc>
                <a:spcPct val="100000"/>
              </a:lnSpc>
              <a:spcBef>
                <a:spcPts val="0"/>
              </a:spcBef>
              <a:defRPr sz="3000" b="1">
                <a:solidFill>
                  <a:srgbClr val="595959"/>
                </a:solidFill>
                <a:latin typeface="Arial"/>
                <a:ea typeface="Arial"/>
                <a:cs typeface="Arial"/>
                <a:sym typeface="Arial"/>
              </a:defRPr>
            </a:lvl1pPr>
          </a:lstStyle>
          <a:p>
            <a:r>
              <a:rPr lang="pl-PL" dirty="0"/>
              <a:t>różyczka</a:t>
            </a:r>
            <a:endParaRPr dirty="0"/>
          </a:p>
        </p:txBody>
      </p:sp>
      <p:sp>
        <p:nvSpPr>
          <p:cNvPr id="239" name="Shape 239"/>
          <p:cNvSpPr/>
          <p:nvPr/>
        </p:nvSpPr>
        <p:spPr>
          <a:xfrm>
            <a:off x="12597807" y="10095996"/>
            <a:ext cx="2709075"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defTabSz="2438400">
              <a:lnSpc>
                <a:spcPct val="100000"/>
              </a:lnSpc>
              <a:spcBef>
                <a:spcPts val="0"/>
              </a:spcBef>
              <a:defRPr sz="3000" b="1">
                <a:solidFill>
                  <a:srgbClr val="595959"/>
                </a:solidFill>
                <a:latin typeface="Arial"/>
                <a:ea typeface="Arial"/>
                <a:cs typeface="Arial"/>
                <a:sym typeface="Arial"/>
              </a:defRPr>
            </a:pPr>
            <a:r>
              <a:rPr lang="pl-PL" dirty="0"/>
              <a:t>zakażenie </a:t>
            </a:r>
          </a:p>
          <a:p>
            <a:pPr defTabSz="2438400">
              <a:lnSpc>
                <a:spcPct val="100000"/>
              </a:lnSpc>
              <a:spcBef>
                <a:spcPts val="0"/>
              </a:spcBef>
              <a:defRPr sz="3000" b="1">
                <a:solidFill>
                  <a:srgbClr val="595959"/>
                </a:solidFill>
                <a:latin typeface="Arial"/>
                <a:ea typeface="Arial"/>
                <a:cs typeface="Arial"/>
                <a:sym typeface="Arial"/>
              </a:defRPr>
            </a:pPr>
            <a:r>
              <a:rPr lang="pl-PL" dirty="0"/>
              <a:t>opryszczkowe</a:t>
            </a:r>
            <a:endParaRPr dirty="0"/>
          </a:p>
        </p:txBody>
      </p:sp>
      <p:sp>
        <p:nvSpPr>
          <p:cNvPr id="241" name="Shape 241"/>
          <p:cNvSpPr/>
          <p:nvPr/>
        </p:nvSpPr>
        <p:spPr>
          <a:xfrm>
            <a:off x="11343988" y="1829365"/>
            <a:ext cx="10379187" cy="1800987"/>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fontScale="92500" lnSpcReduction="10000"/>
          </a:bodyPr>
          <a:lstStyle>
            <a:lvl1pPr defTabSz="2438400">
              <a:lnSpc>
                <a:spcPct val="110000"/>
              </a:lnSpc>
              <a:spcBef>
                <a:spcPts val="0"/>
              </a:spcBef>
              <a:defRPr sz="4400" b="1">
                <a:solidFill>
                  <a:srgbClr val="5E5E5E"/>
                </a:solidFill>
                <a:latin typeface="Arial"/>
                <a:ea typeface="Arial"/>
                <a:cs typeface="Arial"/>
                <a:sym typeface="Arial"/>
              </a:defRPr>
            </a:lvl1pPr>
          </a:lstStyle>
          <a:p>
            <a:r>
              <a:rPr lang="pl-PL" dirty="0"/>
              <a:t>Wirusy wywołują ogromną ilość różnego rodzaju infekcji</a:t>
            </a:r>
            <a:r>
              <a:rPr dirty="0"/>
              <a:t>:</a:t>
            </a:r>
          </a:p>
        </p:txBody>
      </p:sp>
      <p:grpSp>
        <p:nvGrpSpPr>
          <p:cNvPr id="244" name="Group 244"/>
          <p:cNvGrpSpPr/>
          <p:nvPr/>
        </p:nvGrpSpPr>
        <p:grpSpPr>
          <a:xfrm>
            <a:off x="11610194" y="5337068"/>
            <a:ext cx="745971" cy="745971"/>
            <a:chOff x="-1" y="-1"/>
            <a:chExt cx="745970" cy="745970"/>
          </a:xfrm>
        </p:grpSpPr>
        <p:sp>
          <p:nvSpPr>
            <p:cNvPr id="242" name="Shape 242"/>
            <p:cNvSpPr/>
            <p:nvPr/>
          </p:nvSpPr>
          <p:spPr>
            <a:xfrm>
              <a:off x="269413" y="269414"/>
              <a:ext cx="207141" cy="207139"/>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3" name="Shape 243"/>
            <p:cNvSpPr/>
            <p:nvPr/>
          </p:nvSpPr>
          <p:spPr>
            <a:xfrm>
              <a:off x="-2" y="-2"/>
              <a:ext cx="745972" cy="745972"/>
            </a:xfrm>
            <a:prstGeom prst="ellipse">
              <a:avLst/>
            </a:prstGeom>
            <a:solidFill>
              <a:srgbClr val="157C79">
                <a:alpha val="33917"/>
              </a:srgbClr>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grpSp>
        <p:nvGrpSpPr>
          <p:cNvPr id="247" name="Group 247"/>
          <p:cNvGrpSpPr/>
          <p:nvPr/>
        </p:nvGrpSpPr>
        <p:grpSpPr>
          <a:xfrm>
            <a:off x="15807463" y="5337068"/>
            <a:ext cx="745971" cy="745971"/>
            <a:chOff x="-1" y="-1"/>
            <a:chExt cx="745970" cy="745970"/>
          </a:xfrm>
        </p:grpSpPr>
        <p:sp>
          <p:nvSpPr>
            <p:cNvPr id="245" name="Shape 245"/>
            <p:cNvSpPr/>
            <p:nvPr/>
          </p:nvSpPr>
          <p:spPr>
            <a:xfrm>
              <a:off x="269413" y="269414"/>
              <a:ext cx="207141" cy="207139"/>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6" name="Shape 246"/>
            <p:cNvSpPr/>
            <p:nvPr/>
          </p:nvSpPr>
          <p:spPr>
            <a:xfrm>
              <a:off x="-2" y="-2"/>
              <a:ext cx="745972" cy="745972"/>
            </a:xfrm>
            <a:prstGeom prst="ellipse">
              <a:avLst/>
            </a:prstGeom>
            <a:solidFill>
              <a:srgbClr val="157C79">
                <a:alpha val="33917"/>
              </a:srgbClr>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grpSp>
        <p:nvGrpSpPr>
          <p:cNvPr id="250" name="Group 250"/>
          <p:cNvGrpSpPr/>
          <p:nvPr/>
        </p:nvGrpSpPr>
        <p:grpSpPr>
          <a:xfrm>
            <a:off x="19805928" y="5337068"/>
            <a:ext cx="745971" cy="745971"/>
            <a:chOff x="-1" y="-1"/>
            <a:chExt cx="745970" cy="745970"/>
          </a:xfrm>
        </p:grpSpPr>
        <p:sp>
          <p:nvSpPr>
            <p:cNvPr id="248" name="Shape 248"/>
            <p:cNvSpPr/>
            <p:nvPr/>
          </p:nvSpPr>
          <p:spPr>
            <a:xfrm>
              <a:off x="269413" y="269414"/>
              <a:ext cx="207141" cy="207139"/>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49" name="Shape 249"/>
            <p:cNvSpPr/>
            <p:nvPr/>
          </p:nvSpPr>
          <p:spPr>
            <a:xfrm>
              <a:off x="-2" y="-2"/>
              <a:ext cx="745972" cy="745972"/>
            </a:xfrm>
            <a:prstGeom prst="ellipse">
              <a:avLst/>
            </a:prstGeom>
            <a:solidFill>
              <a:srgbClr val="157C79">
                <a:alpha val="33917"/>
              </a:srgbClr>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grpSp>
        <p:nvGrpSpPr>
          <p:cNvPr id="253" name="Group 253"/>
          <p:cNvGrpSpPr/>
          <p:nvPr/>
        </p:nvGrpSpPr>
        <p:grpSpPr>
          <a:xfrm>
            <a:off x="11610194" y="7914167"/>
            <a:ext cx="745971" cy="745971"/>
            <a:chOff x="-1" y="-1"/>
            <a:chExt cx="745970" cy="745970"/>
          </a:xfrm>
        </p:grpSpPr>
        <p:sp>
          <p:nvSpPr>
            <p:cNvPr id="251" name="Shape 251"/>
            <p:cNvSpPr/>
            <p:nvPr/>
          </p:nvSpPr>
          <p:spPr>
            <a:xfrm>
              <a:off x="269413" y="269414"/>
              <a:ext cx="207141" cy="207139"/>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52" name="Shape 252"/>
            <p:cNvSpPr/>
            <p:nvPr/>
          </p:nvSpPr>
          <p:spPr>
            <a:xfrm>
              <a:off x="-2" y="-2"/>
              <a:ext cx="745972" cy="745972"/>
            </a:xfrm>
            <a:prstGeom prst="ellipse">
              <a:avLst/>
            </a:prstGeom>
            <a:solidFill>
              <a:srgbClr val="157C79">
                <a:alpha val="33917"/>
              </a:srgbClr>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grpSp>
        <p:nvGrpSpPr>
          <p:cNvPr id="256" name="Group 256"/>
          <p:cNvGrpSpPr/>
          <p:nvPr/>
        </p:nvGrpSpPr>
        <p:grpSpPr>
          <a:xfrm>
            <a:off x="15807463" y="7914167"/>
            <a:ext cx="745971" cy="745971"/>
            <a:chOff x="-1" y="-1"/>
            <a:chExt cx="745970" cy="745970"/>
          </a:xfrm>
        </p:grpSpPr>
        <p:sp>
          <p:nvSpPr>
            <p:cNvPr id="254" name="Shape 254"/>
            <p:cNvSpPr/>
            <p:nvPr/>
          </p:nvSpPr>
          <p:spPr>
            <a:xfrm>
              <a:off x="269413" y="269414"/>
              <a:ext cx="207141" cy="207139"/>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55" name="Shape 255"/>
            <p:cNvSpPr/>
            <p:nvPr/>
          </p:nvSpPr>
          <p:spPr>
            <a:xfrm>
              <a:off x="-2" y="-2"/>
              <a:ext cx="745972" cy="745972"/>
            </a:xfrm>
            <a:prstGeom prst="ellipse">
              <a:avLst/>
            </a:prstGeom>
            <a:solidFill>
              <a:srgbClr val="157C79">
                <a:alpha val="33917"/>
              </a:srgbClr>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grpSp>
        <p:nvGrpSpPr>
          <p:cNvPr id="259" name="Group 259"/>
          <p:cNvGrpSpPr/>
          <p:nvPr/>
        </p:nvGrpSpPr>
        <p:grpSpPr>
          <a:xfrm>
            <a:off x="19805928" y="7914167"/>
            <a:ext cx="745971" cy="745971"/>
            <a:chOff x="-1" y="-1"/>
            <a:chExt cx="745970" cy="745970"/>
          </a:xfrm>
        </p:grpSpPr>
        <p:sp>
          <p:nvSpPr>
            <p:cNvPr id="257" name="Shape 257"/>
            <p:cNvSpPr/>
            <p:nvPr/>
          </p:nvSpPr>
          <p:spPr>
            <a:xfrm>
              <a:off x="269413" y="269414"/>
              <a:ext cx="207141" cy="207139"/>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58" name="Shape 258"/>
            <p:cNvSpPr/>
            <p:nvPr/>
          </p:nvSpPr>
          <p:spPr>
            <a:xfrm>
              <a:off x="-2" y="-2"/>
              <a:ext cx="745972" cy="745972"/>
            </a:xfrm>
            <a:prstGeom prst="ellipse">
              <a:avLst/>
            </a:prstGeom>
            <a:solidFill>
              <a:srgbClr val="157C79">
                <a:alpha val="33917"/>
              </a:srgbClr>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grpSp>
        <p:nvGrpSpPr>
          <p:cNvPr id="262" name="Group 262"/>
          <p:cNvGrpSpPr/>
          <p:nvPr/>
        </p:nvGrpSpPr>
        <p:grpSpPr>
          <a:xfrm>
            <a:off x="11713763" y="10326829"/>
            <a:ext cx="745971" cy="745971"/>
            <a:chOff x="-1" y="-1"/>
            <a:chExt cx="745970" cy="745970"/>
          </a:xfrm>
        </p:grpSpPr>
        <p:sp>
          <p:nvSpPr>
            <p:cNvPr id="260" name="Shape 260"/>
            <p:cNvSpPr/>
            <p:nvPr/>
          </p:nvSpPr>
          <p:spPr>
            <a:xfrm>
              <a:off x="269413" y="269414"/>
              <a:ext cx="207141" cy="207139"/>
            </a:xfrm>
            <a:prstGeom prst="ellipse">
              <a:avLst/>
            </a:prstGeom>
            <a:solidFill>
              <a:srgbClr val="157C79"/>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61" name="Shape 261"/>
            <p:cNvSpPr/>
            <p:nvPr/>
          </p:nvSpPr>
          <p:spPr>
            <a:xfrm>
              <a:off x="-2" y="-2"/>
              <a:ext cx="745972" cy="745972"/>
            </a:xfrm>
            <a:prstGeom prst="ellipse">
              <a:avLst/>
            </a:prstGeom>
            <a:solidFill>
              <a:srgbClr val="157C79">
                <a:alpha val="33917"/>
              </a:srgbClr>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grpSp>
      <p:pic>
        <p:nvPicPr>
          <p:cNvPr id="35" name="image3.png" descr="Image"/>
          <p:cNvPicPr>
            <a:picLocks noChangeAspect="1"/>
          </p:cNvPicPr>
          <p:nvPr/>
        </p:nvPicPr>
        <p:blipFill>
          <a:blip r:embed="rId3">
            <a:biLevel thresh="25000"/>
          </a:blip>
          <a:stretch>
            <a:fillRect/>
          </a:stretch>
        </p:blipFill>
        <p:spPr>
          <a:xfrm>
            <a:off x="1210500" y="12365704"/>
            <a:ext cx="2711569" cy="475079"/>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p:nvPr/>
        </p:nvSpPr>
        <p:spPr>
          <a:xfrm>
            <a:off x="-22575" y="-1"/>
            <a:ext cx="24429148" cy="13716002"/>
          </a:xfrm>
          <a:prstGeom prst="rect">
            <a:avLst/>
          </a:prstGeom>
          <a:solidFill>
            <a:srgbClr val="F6F5F3"/>
          </a:solidFill>
          <a:ln w="12700">
            <a:miter lim="400000"/>
          </a:ln>
        </p:spPr>
        <p:txBody>
          <a:bodyPr lIns="50800" tIns="50800" rIns="50800" bIns="50800" anchor="ctr"/>
          <a:lstStyle/>
          <a:p>
            <a:pPr algn="ctr" defTabSz="825500">
              <a:lnSpc>
                <a:spcPct val="100000"/>
              </a:lnSpc>
              <a:spcBef>
                <a:spcPts val="0"/>
              </a:spcBef>
              <a:defRPr sz="3200">
                <a:solidFill>
                  <a:srgbClr val="DBE2D0"/>
                </a:solidFill>
                <a:latin typeface="Helvetica Neue Medium"/>
                <a:ea typeface="Helvetica Neue Medium"/>
                <a:cs typeface="Helvetica Neue Medium"/>
                <a:sym typeface="Helvetica Neue Medium"/>
              </a:defRPr>
            </a:pPr>
            <a:endParaRPr/>
          </a:p>
        </p:txBody>
      </p:sp>
      <p:pic>
        <p:nvPicPr>
          <p:cNvPr id="267" name="image3.png" descr="Image"/>
          <p:cNvPicPr>
            <a:picLocks noChangeAspect="1"/>
          </p:cNvPicPr>
          <p:nvPr/>
        </p:nvPicPr>
        <p:blipFill>
          <a:blip r:embed="rId3"/>
          <a:stretch>
            <a:fillRect/>
          </a:stretch>
        </p:blipFill>
        <p:spPr>
          <a:xfrm>
            <a:off x="1210500" y="12365704"/>
            <a:ext cx="2711569" cy="475079"/>
          </a:xfrm>
          <a:prstGeom prst="rect">
            <a:avLst/>
          </a:prstGeom>
          <a:ln w="12700">
            <a:miter lim="400000"/>
          </a:ln>
        </p:spPr>
      </p:pic>
      <p:sp>
        <p:nvSpPr>
          <p:cNvPr id="268" name="Shape 268"/>
          <p:cNvSpPr/>
          <p:nvPr/>
        </p:nvSpPr>
        <p:spPr>
          <a:xfrm>
            <a:off x="1288399" y="4019501"/>
            <a:ext cx="8785226" cy="482754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lnSpcReduction="10000"/>
          </a:bodyPr>
          <a:lstStyle/>
          <a:p>
            <a:pPr defTabSz="2438400">
              <a:lnSpc>
                <a:spcPct val="100000"/>
              </a:lnSpc>
              <a:spcBef>
                <a:spcPts val="0"/>
              </a:spcBef>
              <a:defRPr sz="10000" b="1">
                <a:solidFill>
                  <a:srgbClr val="3D5751"/>
                </a:solidFill>
                <a:latin typeface="Arial"/>
                <a:ea typeface="Arial"/>
                <a:cs typeface="Arial"/>
                <a:sym typeface="Arial"/>
              </a:defRPr>
            </a:pPr>
            <a:r>
              <a:rPr lang="pl-PL" dirty="0"/>
              <a:t>Infekcje wirusowe </a:t>
            </a:r>
          </a:p>
          <a:p>
            <a:pPr defTabSz="2438400">
              <a:lnSpc>
                <a:spcPct val="100000"/>
              </a:lnSpc>
              <a:spcBef>
                <a:spcPts val="0"/>
              </a:spcBef>
              <a:defRPr sz="10000" b="1">
                <a:solidFill>
                  <a:srgbClr val="3D5751"/>
                </a:solidFill>
                <a:latin typeface="Arial"/>
                <a:ea typeface="Arial"/>
                <a:cs typeface="Arial"/>
                <a:sym typeface="Arial"/>
              </a:defRPr>
            </a:pPr>
            <a:r>
              <a:rPr lang="pl-PL" dirty="0"/>
              <a:t>w liczbach</a:t>
            </a:r>
            <a:endParaRPr dirty="0"/>
          </a:p>
        </p:txBody>
      </p:sp>
      <p:sp>
        <p:nvSpPr>
          <p:cNvPr id="272" name="Shape 272"/>
          <p:cNvSpPr>
            <a:spLocks noGrp="1"/>
          </p:cNvSpPr>
          <p:nvPr>
            <p:ph type="subTitle" sz="quarter" idx="1"/>
          </p:nvPr>
        </p:nvSpPr>
        <p:spPr>
          <a:xfrm>
            <a:off x="14775193" y="1199880"/>
            <a:ext cx="9228404" cy="3499976"/>
          </a:xfrm>
          <a:prstGeom prst="rect">
            <a:avLst/>
          </a:prstGeom>
        </p:spPr>
        <p:txBody>
          <a:bodyPr lIns="243798" tIns="243798" rIns="243798" bIns="243798"/>
          <a:lstStyle/>
          <a:p>
            <a:pPr defTabSz="2438400">
              <a:defRPr sz="3800" spc="100">
                <a:solidFill>
                  <a:srgbClr val="595959"/>
                </a:solidFill>
                <a:latin typeface="Arial"/>
                <a:ea typeface="Arial"/>
                <a:cs typeface="Arial"/>
                <a:sym typeface="Arial"/>
              </a:defRPr>
            </a:pPr>
            <a:r>
              <a:rPr lang="pl-PL" dirty="0"/>
              <a:t>1- </a:t>
            </a:r>
            <a:r>
              <a:rPr lang="pl-PL" dirty="0" err="1"/>
              <a:t>sze</a:t>
            </a:r>
            <a:r>
              <a:rPr lang="pl-PL" dirty="0"/>
              <a:t> miejsce</a:t>
            </a:r>
            <a:endParaRPr spc="190" dirty="0"/>
          </a:p>
          <a:p>
            <a:pPr defTabSz="2438400">
              <a:defRPr sz="3800" b="0" spc="100">
                <a:solidFill>
                  <a:srgbClr val="595959"/>
                </a:solidFill>
                <a:latin typeface="Arial"/>
                <a:ea typeface="Arial"/>
                <a:cs typeface="Arial"/>
                <a:sym typeface="Arial"/>
              </a:defRPr>
            </a:pPr>
            <a:r>
              <a:rPr lang="pl-PL" dirty="0"/>
              <a:t>w kategorii najbardziej popularnych chorób na świecie przypada grypie i zapaleniu górnych dróg oddechowych </a:t>
            </a:r>
            <a:endParaRPr dirty="0"/>
          </a:p>
        </p:txBody>
      </p:sp>
      <p:sp>
        <p:nvSpPr>
          <p:cNvPr id="274" name="Shape 274"/>
          <p:cNvSpPr/>
          <p:nvPr/>
        </p:nvSpPr>
        <p:spPr>
          <a:xfrm>
            <a:off x="14995067" y="9587831"/>
            <a:ext cx="7543801" cy="200404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p>
            <a:pPr defTabSz="2438400">
              <a:lnSpc>
                <a:spcPct val="100000"/>
              </a:lnSpc>
              <a:spcBef>
                <a:spcPts val="0"/>
              </a:spcBef>
              <a:defRPr sz="3800" b="1">
                <a:solidFill>
                  <a:srgbClr val="595959"/>
                </a:solidFill>
                <a:latin typeface="Arial"/>
                <a:ea typeface="Arial"/>
                <a:cs typeface="Arial"/>
                <a:sym typeface="Arial"/>
              </a:defRPr>
            </a:pPr>
            <a:r>
              <a:rPr dirty="0"/>
              <a:t>≈ 650 </a:t>
            </a:r>
            <a:r>
              <a:rPr lang="pl-PL" dirty="0"/>
              <a:t>tysięcy osób</a:t>
            </a:r>
            <a:endParaRPr spc="190" dirty="0"/>
          </a:p>
          <a:p>
            <a:pPr defTabSz="2438400">
              <a:lnSpc>
                <a:spcPct val="100000"/>
              </a:lnSpc>
              <a:spcBef>
                <a:spcPts val="0"/>
              </a:spcBef>
              <a:defRPr sz="3800">
                <a:solidFill>
                  <a:srgbClr val="595959"/>
                </a:solidFill>
                <a:latin typeface="Arial"/>
                <a:ea typeface="Arial"/>
                <a:cs typeface="Arial"/>
                <a:sym typeface="Arial"/>
              </a:defRPr>
            </a:pPr>
            <a:r>
              <a:rPr lang="pl-PL" dirty="0"/>
              <a:t>umiera co roku z powodu grypy</a:t>
            </a:r>
            <a:endParaRPr dirty="0"/>
          </a:p>
        </p:txBody>
      </p:sp>
      <p:sp>
        <p:nvSpPr>
          <p:cNvPr id="275" name="Shape 275"/>
          <p:cNvSpPr/>
          <p:nvPr/>
        </p:nvSpPr>
        <p:spPr>
          <a:xfrm>
            <a:off x="11390907" y="1194382"/>
            <a:ext cx="2711568" cy="3499976"/>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algn="ctr" defTabSz="2438400">
              <a:spcBef>
                <a:spcPts val="0"/>
              </a:spcBef>
              <a:defRPr sz="20000">
                <a:solidFill>
                  <a:srgbClr val="3D5751"/>
                </a:solidFill>
                <a:latin typeface="Arial Black"/>
                <a:ea typeface="Arial Black"/>
                <a:cs typeface="Arial Black"/>
                <a:sym typeface="Arial Black"/>
              </a:defRPr>
            </a:lvl1pPr>
          </a:lstStyle>
          <a:p>
            <a:r>
              <a:rPr dirty="0"/>
              <a:t>1</a:t>
            </a:r>
          </a:p>
        </p:txBody>
      </p:sp>
      <p:sp>
        <p:nvSpPr>
          <p:cNvPr id="276" name="Shape 276"/>
          <p:cNvSpPr/>
          <p:nvPr/>
        </p:nvSpPr>
        <p:spPr>
          <a:xfrm>
            <a:off x="9746770" y="5319718"/>
            <a:ext cx="4585077" cy="3334167"/>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algn="ctr" defTabSz="2438400">
              <a:spcBef>
                <a:spcPts val="0"/>
              </a:spcBef>
              <a:defRPr sz="20000">
                <a:solidFill>
                  <a:srgbClr val="3D5751"/>
                </a:solidFill>
                <a:latin typeface="Arial Black"/>
                <a:ea typeface="Arial Black"/>
                <a:cs typeface="Arial Black"/>
                <a:sym typeface="Arial Black"/>
              </a:defRPr>
            </a:lvl1pPr>
          </a:lstStyle>
          <a:p>
            <a:r>
              <a:rPr dirty="0"/>
              <a:t>10</a:t>
            </a:r>
          </a:p>
        </p:txBody>
      </p:sp>
      <p:sp>
        <p:nvSpPr>
          <p:cNvPr id="277" name="Shape 277"/>
          <p:cNvSpPr/>
          <p:nvPr/>
        </p:nvSpPr>
        <p:spPr>
          <a:xfrm>
            <a:off x="7786746" y="9210176"/>
            <a:ext cx="7208321" cy="406899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p>
            <a:pPr algn="ctr" defTabSz="2438400">
              <a:spcBef>
                <a:spcPts val="0"/>
              </a:spcBef>
              <a:defRPr sz="20000">
                <a:solidFill>
                  <a:srgbClr val="3D5751"/>
                </a:solidFill>
                <a:latin typeface="Arial Black"/>
                <a:ea typeface="Arial Black"/>
                <a:cs typeface="Arial Black"/>
                <a:sym typeface="Arial Black"/>
              </a:defRPr>
            </a:pPr>
            <a:r>
              <a:rPr dirty="0"/>
              <a:t>650 </a:t>
            </a:r>
          </a:p>
        </p:txBody>
      </p:sp>
      <p:sp>
        <p:nvSpPr>
          <p:cNvPr id="2" name="TextBox 1"/>
          <p:cNvSpPr txBox="1"/>
          <p:nvPr/>
        </p:nvSpPr>
        <p:spPr>
          <a:xfrm>
            <a:off x="15179040" y="5423012"/>
            <a:ext cx="8229600" cy="30757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500"/>
              </a:lnSpc>
            </a:pPr>
            <a:r>
              <a:rPr lang="pl-PL" sz="3800" dirty="0">
                <a:solidFill>
                  <a:schemeClr val="bg2"/>
                </a:solidFill>
                <a:latin typeface="Arial" panose="020B0604020202020204" pitchFamily="34" charset="0"/>
                <a:cs typeface="Arial" panose="020B0604020202020204" pitchFamily="34" charset="0"/>
              </a:rPr>
              <a:t>Co 10 osoba dorosła raz w roku choruje na grypę</a:t>
            </a:r>
            <a:r>
              <a:rPr lang="pl-PL" dirty="0">
                <a:solidFill>
                  <a:schemeClr val="bg2"/>
                </a:solidFill>
                <a:latin typeface="Arial" panose="020B0604020202020204" pitchFamily="34" charset="0"/>
                <a:cs typeface="Arial" panose="020B0604020202020204" pitchFamily="34" charset="0"/>
              </a:rPr>
              <a:t>. </a:t>
            </a:r>
          </a:p>
          <a:p>
            <a:pPr marL="0" marR="0" indent="0" algn="l" defTabSz="2438337" rtl="0" fontAlgn="auto" latinLnBrk="0" hangingPunct="0">
              <a:lnSpc>
                <a:spcPct val="90000"/>
              </a:lnSpc>
              <a:spcBef>
                <a:spcPts val="4500"/>
              </a:spcBef>
              <a:spcAft>
                <a:spcPts val="0"/>
              </a:spcAft>
              <a:buClrTx/>
              <a:buSzTx/>
              <a:buFontTx/>
              <a:buNone/>
              <a:tabLst/>
            </a:pPr>
            <a:endParaRPr kumimoji="0" lang="ru-RU" sz="4800" b="0" i="0" u="none" strike="noStrike" cap="none" spc="0" normalizeH="0" baseline="0" dirty="0">
              <a:ln>
                <a:noFill/>
              </a:ln>
              <a:solidFill>
                <a:srgbClr val="000000"/>
              </a:solidFill>
              <a:effectLst/>
              <a:uFillTx/>
              <a:latin typeface="+mj-lt"/>
              <a:ea typeface="+mj-ea"/>
              <a:cs typeface="+mj-cs"/>
              <a:sym typeface="Helvetica Neue"/>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p:nvPr/>
        </p:nvSpPr>
        <p:spPr>
          <a:xfrm>
            <a:off x="-69853" y="-1"/>
            <a:ext cx="24523706" cy="13716002"/>
          </a:xfrm>
          <a:prstGeom prst="rect">
            <a:avLst/>
          </a:prstGeom>
          <a:solidFill>
            <a:srgbClr val="F6F5F3"/>
          </a:solidFill>
          <a:ln w="12700">
            <a:miter lim="400000"/>
          </a:ln>
        </p:spPr>
        <p:txBody>
          <a:bodyPr lIns="50800" tIns="50800" rIns="50800" bIns="50800" anchor="ctr"/>
          <a:lstStyle/>
          <a:p>
            <a:pPr algn="ctr" defTabSz="825500">
              <a:lnSpc>
                <a:spcPct val="100000"/>
              </a:lnSpc>
              <a:spcBef>
                <a:spcPts val="0"/>
              </a:spcBef>
              <a:defRPr sz="3200">
                <a:solidFill>
                  <a:srgbClr val="DBE2D0"/>
                </a:solidFill>
                <a:latin typeface="Helvetica Neue Medium"/>
                <a:ea typeface="Helvetica Neue Medium"/>
                <a:cs typeface="Helvetica Neue Medium"/>
                <a:sym typeface="Helvetica Neue Medium"/>
              </a:defRPr>
            </a:pPr>
            <a:endParaRPr/>
          </a:p>
        </p:txBody>
      </p:sp>
      <p:pic>
        <p:nvPicPr>
          <p:cNvPr id="282" name="image12.png" descr="Image"/>
          <p:cNvPicPr>
            <a:picLocks noChangeAspect="1"/>
          </p:cNvPicPr>
          <p:nvPr/>
        </p:nvPicPr>
        <p:blipFill>
          <a:blip r:embed="rId3"/>
          <a:stretch>
            <a:fillRect/>
          </a:stretch>
        </p:blipFill>
        <p:spPr>
          <a:xfrm rot="1100389" flipH="1">
            <a:off x="20595313" y="7366058"/>
            <a:ext cx="5037969" cy="9091226"/>
          </a:xfrm>
          <a:prstGeom prst="rect">
            <a:avLst/>
          </a:prstGeom>
          <a:ln w="12700">
            <a:miter lim="400000"/>
          </a:ln>
        </p:spPr>
      </p:pic>
      <p:pic>
        <p:nvPicPr>
          <p:cNvPr id="283" name="image3.png" descr="Image"/>
          <p:cNvPicPr>
            <a:picLocks noChangeAspect="1"/>
          </p:cNvPicPr>
          <p:nvPr/>
        </p:nvPicPr>
        <p:blipFill>
          <a:blip r:embed="rId4"/>
          <a:stretch>
            <a:fillRect/>
          </a:stretch>
        </p:blipFill>
        <p:spPr>
          <a:xfrm>
            <a:off x="1210500" y="12365704"/>
            <a:ext cx="2711569" cy="475079"/>
          </a:xfrm>
          <a:prstGeom prst="rect">
            <a:avLst/>
          </a:prstGeom>
          <a:ln w="12700">
            <a:miter lim="400000"/>
          </a:ln>
        </p:spPr>
      </p:pic>
      <p:sp>
        <p:nvSpPr>
          <p:cNvPr id="284" name="Shape 284"/>
          <p:cNvSpPr>
            <a:spLocks noGrp="1"/>
          </p:cNvSpPr>
          <p:nvPr>
            <p:ph type="title"/>
          </p:nvPr>
        </p:nvSpPr>
        <p:spPr>
          <a:xfrm>
            <a:off x="724808" y="542083"/>
            <a:ext cx="22721604" cy="4326469"/>
          </a:xfrm>
          <a:prstGeom prst="rect">
            <a:avLst/>
          </a:prstGeom>
        </p:spPr>
        <p:txBody>
          <a:bodyPr>
            <a:normAutofit fontScale="90000"/>
          </a:bodyPr>
          <a:lstStyle/>
          <a:p>
            <a:pPr>
              <a:lnSpc>
                <a:spcPct val="90000"/>
              </a:lnSpc>
              <a:defRPr sz="10000" b="1">
                <a:solidFill>
                  <a:srgbClr val="3D5751"/>
                </a:solidFill>
              </a:defRPr>
            </a:pPr>
            <a:r>
              <a:rPr lang="pl-PL" dirty="0"/>
              <a:t>Układ immunologiczny chroni </a:t>
            </a:r>
            <a:br>
              <a:rPr lang="pl-PL" dirty="0"/>
            </a:br>
            <a:r>
              <a:rPr lang="pl-PL" dirty="0"/>
              <a:t>organizm człowieka przed </a:t>
            </a:r>
            <a:br>
              <a:rPr lang="pl-PL" dirty="0"/>
            </a:br>
            <a:r>
              <a:rPr lang="pl-PL" dirty="0"/>
              <a:t>patogenami. </a:t>
            </a:r>
            <a:endParaRPr dirty="0"/>
          </a:p>
        </p:txBody>
      </p:sp>
      <p:sp>
        <p:nvSpPr>
          <p:cNvPr id="285" name="Shape 285"/>
          <p:cNvSpPr>
            <a:spLocks noGrp="1"/>
          </p:cNvSpPr>
          <p:nvPr>
            <p:ph type="body" sz="quarter" idx="1"/>
          </p:nvPr>
        </p:nvSpPr>
        <p:spPr>
          <a:xfrm>
            <a:off x="724808" y="4540415"/>
            <a:ext cx="16305892" cy="2710329"/>
          </a:xfrm>
          <a:prstGeom prst="rect">
            <a:avLst/>
          </a:prstGeom>
        </p:spPr>
        <p:txBody>
          <a:bodyPr/>
          <a:lstStyle/>
          <a:p>
            <a:pPr marL="0" indent="0">
              <a:lnSpc>
                <a:spcPct val="100000"/>
              </a:lnSpc>
              <a:buSzTx/>
              <a:buNone/>
              <a:defRPr sz="3800" b="1">
                <a:solidFill>
                  <a:srgbClr val="3D5751"/>
                </a:solidFill>
              </a:defRPr>
            </a:pPr>
            <a:r>
              <a:rPr lang="pl-PL" dirty="0"/>
              <a:t>Odporność</a:t>
            </a:r>
            <a:r>
              <a:rPr dirty="0"/>
              <a:t> (</a:t>
            </a:r>
            <a:r>
              <a:rPr lang="pl-PL" dirty="0"/>
              <a:t>z łac. </a:t>
            </a:r>
            <a:r>
              <a:rPr dirty="0" err="1"/>
              <a:t>immunitas</a:t>
            </a:r>
            <a:r>
              <a:rPr dirty="0"/>
              <a:t> – </a:t>
            </a:r>
            <a:r>
              <a:rPr lang="pl-PL" dirty="0"/>
              <a:t>wolność, wyzwolenie</a:t>
            </a:r>
            <a:r>
              <a:rPr dirty="0"/>
              <a:t>)</a:t>
            </a:r>
            <a:r>
              <a:rPr b="0" dirty="0"/>
              <a:t> </a:t>
            </a:r>
            <a:r>
              <a:rPr b="0" dirty="0">
                <a:solidFill>
                  <a:srgbClr val="595959"/>
                </a:solidFill>
              </a:rPr>
              <a:t>— </a:t>
            </a:r>
            <a:r>
              <a:rPr lang="pl-PL" b="0" dirty="0">
                <a:solidFill>
                  <a:srgbClr val="595959"/>
                </a:solidFill>
              </a:rPr>
              <a:t>zdolność organizmu do rozpoznawania i walki z patogennymi organizmami</a:t>
            </a:r>
            <a:r>
              <a:rPr b="0" dirty="0">
                <a:solidFill>
                  <a:srgbClr val="595959"/>
                </a:solidFill>
              </a:rPr>
              <a:t>. </a:t>
            </a:r>
          </a:p>
        </p:txBody>
      </p:sp>
      <p:pic>
        <p:nvPicPr>
          <p:cNvPr id="286" name="image12.png" descr="Image"/>
          <p:cNvPicPr>
            <a:picLocks noChangeAspect="1"/>
          </p:cNvPicPr>
          <p:nvPr/>
        </p:nvPicPr>
        <p:blipFill>
          <a:blip r:embed="rId3"/>
          <a:stretch>
            <a:fillRect/>
          </a:stretch>
        </p:blipFill>
        <p:spPr>
          <a:xfrm rot="21136793">
            <a:off x="19315931" y="-770407"/>
            <a:ext cx="5037967" cy="9091225"/>
          </a:xfrm>
          <a:prstGeom prst="rect">
            <a:avLst/>
          </a:prstGeom>
          <a:ln w="12700">
            <a:miter lim="400000"/>
          </a:ln>
        </p:spPr>
      </p:pic>
      <p:pic>
        <p:nvPicPr>
          <p:cNvPr id="287" name="image13.png" descr="Image"/>
          <p:cNvPicPr>
            <a:picLocks noChangeAspect="1"/>
          </p:cNvPicPr>
          <p:nvPr/>
        </p:nvPicPr>
        <p:blipFill>
          <a:blip r:embed="rId5"/>
          <a:stretch>
            <a:fillRect/>
          </a:stretch>
        </p:blipFill>
        <p:spPr>
          <a:xfrm>
            <a:off x="17746203" y="3336930"/>
            <a:ext cx="7219899" cy="8670663"/>
          </a:xfrm>
          <a:prstGeom prst="rect">
            <a:avLst/>
          </a:prstGeom>
          <a:ln w="12700">
            <a:miter lim="400000"/>
          </a:ln>
        </p:spPr>
      </p:pic>
      <p:sp>
        <p:nvSpPr>
          <p:cNvPr id="288" name="Shape 288"/>
          <p:cNvSpPr/>
          <p:nvPr/>
        </p:nvSpPr>
        <p:spPr>
          <a:xfrm>
            <a:off x="17845921" y="6355269"/>
            <a:ext cx="6286216" cy="1694097"/>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algn="r" defTabSz="1877566">
              <a:spcBef>
                <a:spcPts val="0"/>
              </a:spcBef>
              <a:defRPr sz="6700" spc="600">
                <a:solidFill>
                  <a:srgbClr val="93694E"/>
                </a:solidFill>
                <a:latin typeface="Arial Black"/>
                <a:ea typeface="Arial Black"/>
                <a:cs typeface="Arial Black"/>
                <a:sym typeface="Arial Black"/>
              </a:defRPr>
            </a:lvl1pPr>
          </a:lstStyle>
          <a:p>
            <a:r>
              <a:t>immunity</a:t>
            </a:r>
          </a:p>
        </p:txBody>
      </p:sp>
      <p:sp>
        <p:nvSpPr>
          <p:cNvPr id="289" name="Shape 289"/>
          <p:cNvSpPr/>
          <p:nvPr/>
        </p:nvSpPr>
        <p:spPr>
          <a:xfrm>
            <a:off x="10730568" y="7474180"/>
            <a:ext cx="5902265" cy="5902265"/>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90" name="Shape 290"/>
          <p:cNvSpPr/>
          <p:nvPr/>
        </p:nvSpPr>
        <p:spPr>
          <a:xfrm>
            <a:off x="11518465" y="8279889"/>
            <a:ext cx="4326473" cy="4326473"/>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91" name="Shape 291"/>
          <p:cNvSpPr/>
          <p:nvPr/>
        </p:nvSpPr>
        <p:spPr>
          <a:xfrm>
            <a:off x="11304033" y="9844176"/>
            <a:ext cx="4755336" cy="1259954"/>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lnSpcReduction="10000"/>
          </a:bodyPr>
          <a:lstStyle>
            <a:lvl1pPr algn="ctr" defTabSz="2438400">
              <a:lnSpc>
                <a:spcPct val="99000"/>
              </a:lnSpc>
              <a:spcBef>
                <a:spcPts val="0"/>
              </a:spcBef>
              <a:defRPr sz="2700" b="1">
                <a:solidFill>
                  <a:srgbClr val="5B5A58"/>
                </a:solidFill>
                <a:latin typeface="Arial"/>
                <a:ea typeface="Arial"/>
                <a:cs typeface="Arial"/>
                <a:sym typeface="Arial"/>
              </a:defRPr>
            </a:lvl1pPr>
          </a:lstStyle>
          <a:p>
            <a:r>
              <a:rPr lang="pl-PL" dirty="0"/>
              <a:t>mikroskopijne </a:t>
            </a:r>
          </a:p>
          <a:p>
            <a:r>
              <a:rPr lang="pl-PL" dirty="0"/>
              <a:t>grzyby</a:t>
            </a:r>
            <a:endParaRPr dirty="0"/>
          </a:p>
        </p:txBody>
      </p:sp>
      <p:sp>
        <p:nvSpPr>
          <p:cNvPr id="292" name="Shape 292"/>
          <p:cNvSpPr/>
          <p:nvPr/>
        </p:nvSpPr>
        <p:spPr>
          <a:xfrm>
            <a:off x="3942967" y="8953175"/>
            <a:ext cx="3733537" cy="3733541"/>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93" name="Shape 293"/>
          <p:cNvSpPr/>
          <p:nvPr/>
        </p:nvSpPr>
        <p:spPr>
          <a:xfrm>
            <a:off x="4237316" y="9265336"/>
            <a:ext cx="3144843" cy="3144843"/>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94" name="Shape 294"/>
          <p:cNvSpPr/>
          <p:nvPr/>
        </p:nvSpPr>
        <p:spPr>
          <a:xfrm>
            <a:off x="3549048" y="10373511"/>
            <a:ext cx="4521379" cy="87007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algn="ctr" defTabSz="2438400">
              <a:lnSpc>
                <a:spcPct val="88000"/>
              </a:lnSpc>
              <a:spcBef>
                <a:spcPts val="0"/>
              </a:spcBef>
              <a:defRPr sz="2700" b="1">
                <a:solidFill>
                  <a:srgbClr val="5B5A58"/>
                </a:solidFill>
                <a:latin typeface="Arial"/>
                <a:ea typeface="Arial"/>
                <a:cs typeface="Arial"/>
                <a:sym typeface="Arial"/>
              </a:defRPr>
            </a:lvl1pPr>
          </a:lstStyle>
          <a:p>
            <a:r>
              <a:rPr lang="pl-PL" dirty="0"/>
              <a:t>bakterie</a:t>
            </a:r>
            <a:endParaRPr dirty="0"/>
          </a:p>
        </p:txBody>
      </p:sp>
      <p:sp>
        <p:nvSpPr>
          <p:cNvPr id="295" name="Shape 295"/>
          <p:cNvSpPr/>
          <p:nvPr/>
        </p:nvSpPr>
        <p:spPr>
          <a:xfrm>
            <a:off x="724808" y="6576514"/>
            <a:ext cx="4073858" cy="4073861"/>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96" name="Shape 296"/>
          <p:cNvSpPr/>
          <p:nvPr/>
        </p:nvSpPr>
        <p:spPr>
          <a:xfrm>
            <a:off x="1329909" y="7199431"/>
            <a:ext cx="2863658" cy="2863657"/>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97" name="Shape 297"/>
          <p:cNvSpPr/>
          <p:nvPr/>
        </p:nvSpPr>
        <p:spPr>
          <a:xfrm>
            <a:off x="501049" y="8167013"/>
            <a:ext cx="4521376" cy="870079"/>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algn="ctr" defTabSz="2438400">
              <a:lnSpc>
                <a:spcPct val="88000"/>
              </a:lnSpc>
              <a:spcBef>
                <a:spcPts val="0"/>
              </a:spcBef>
              <a:defRPr sz="2700" b="1">
                <a:solidFill>
                  <a:srgbClr val="5B5A58"/>
                </a:solidFill>
                <a:latin typeface="Arial"/>
                <a:ea typeface="Arial"/>
                <a:cs typeface="Arial"/>
                <a:sym typeface="Arial"/>
              </a:defRPr>
            </a:lvl1pPr>
          </a:lstStyle>
          <a:p>
            <a:r>
              <a:rPr lang="pl-PL" dirty="0"/>
              <a:t>wirusy</a:t>
            </a:r>
            <a:endParaRPr dirty="0"/>
          </a:p>
        </p:txBody>
      </p:sp>
      <p:sp>
        <p:nvSpPr>
          <p:cNvPr id="298" name="Shape 298"/>
          <p:cNvSpPr/>
          <p:nvPr/>
        </p:nvSpPr>
        <p:spPr>
          <a:xfrm>
            <a:off x="7338514" y="6745847"/>
            <a:ext cx="4073861" cy="4073862"/>
          </a:xfrm>
          <a:prstGeom prst="ellipse">
            <a:avLst/>
          </a:prstGeom>
          <a:solidFill>
            <a:srgbClr val="FFFFFF">
              <a:alpha val="44361"/>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299" name="Shape 299"/>
          <p:cNvSpPr/>
          <p:nvPr/>
        </p:nvSpPr>
        <p:spPr>
          <a:xfrm>
            <a:off x="7561260" y="6986406"/>
            <a:ext cx="3628369" cy="3628369"/>
          </a:xfrm>
          <a:prstGeom prst="ellipse">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sp>
        <p:nvSpPr>
          <p:cNvPr id="300" name="Shape 300"/>
          <p:cNvSpPr/>
          <p:nvPr/>
        </p:nvSpPr>
        <p:spPr>
          <a:xfrm>
            <a:off x="7114757" y="8094878"/>
            <a:ext cx="4521377" cy="1259955"/>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lnSpcReduction="10000"/>
          </a:bodyPr>
          <a:lstStyle>
            <a:lvl1pPr algn="ctr" defTabSz="2438400">
              <a:lnSpc>
                <a:spcPct val="99000"/>
              </a:lnSpc>
              <a:spcBef>
                <a:spcPts val="0"/>
              </a:spcBef>
              <a:defRPr sz="2700" b="1">
                <a:solidFill>
                  <a:srgbClr val="5B5A58"/>
                </a:solidFill>
                <a:latin typeface="Arial"/>
                <a:ea typeface="Arial"/>
                <a:cs typeface="Arial"/>
                <a:sym typeface="Arial"/>
              </a:defRPr>
            </a:lvl1pPr>
          </a:lstStyle>
          <a:p>
            <a:r>
              <a:rPr lang="pl-PL" dirty="0"/>
              <a:t>organizmy </a:t>
            </a:r>
          </a:p>
          <a:p>
            <a:r>
              <a:rPr lang="pl-PL" dirty="0"/>
              <a:t>proste</a:t>
            </a:r>
            <a:endParaRPr dirty="0"/>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p:cNvSpPr>
          <p:nvPr>
            <p:ph type="ctrTitle"/>
          </p:nvPr>
        </p:nvSpPr>
        <p:spPr>
          <a:xfrm>
            <a:off x="945500" y="736226"/>
            <a:ext cx="22134412" cy="3536622"/>
          </a:xfrm>
          <a:prstGeom prst="rect">
            <a:avLst/>
          </a:prstGeom>
        </p:spPr>
        <p:txBody>
          <a:bodyPr lIns="243798" tIns="243798" rIns="243798" bIns="243798" anchor="t"/>
          <a:lstStyle/>
          <a:p>
            <a:pPr defTabSz="2292094">
              <a:lnSpc>
                <a:spcPct val="90000"/>
              </a:lnSpc>
              <a:defRPr sz="10000" spc="0">
                <a:solidFill>
                  <a:srgbClr val="3D5751"/>
                </a:solidFill>
                <a:latin typeface="Arial"/>
                <a:ea typeface="Arial"/>
                <a:cs typeface="Arial"/>
                <a:sym typeface="Arial"/>
              </a:defRPr>
            </a:pPr>
            <a:r>
              <a:rPr lang="pl-PL" dirty="0">
                <a:solidFill>
                  <a:srgbClr val="8AA99C"/>
                </a:solidFill>
              </a:rPr>
              <a:t>Pierwszy poziom systemu </a:t>
            </a:r>
            <a:br>
              <a:rPr lang="pl-PL" dirty="0">
                <a:solidFill>
                  <a:srgbClr val="8AA99C"/>
                </a:solidFill>
              </a:rPr>
            </a:br>
            <a:r>
              <a:rPr lang="pl-PL" dirty="0">
                <a:solidFill>
                  <a:srgbClr val="8AA99C"/>
                </a:solidFill>
              </a:rPr>
              <a:t>ochrony organizmu</a:t>
            </a:r>
            <a:endParaRPr dirty="0"/>
          </a:p>
        </p:txBody>
      </p:sp>
      <p:sp>
        <p:nvSpPr>
          <p:cNvPr id="305" name="Shape 305"/>
          <p:cNvSpPr/>
          <p:nvPr/>
        </p:nvSpPr>
        <p:spPr>
          <a:xfrm>
            <a:off x="1006672" y="6193048"/>
            <a:ext cx="11589188" cy="2445625"/>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lnSpcReduction="10000"/>
          </a:bodyPr>
          <a:lstStyle>
            <a:lvl1pPr defTabSz="2438400">
              <a:lnSpc>
                <a:spcPct val="115000"/>
              </a:lnSpc>
              <a:spcBef>
                <a:spcPts val="0"/>
              </a:spcBef>
              <a:defRPr sz="3800" spc="-5">
                <a:solidFill>
                  <a:srgbClr val="595959"/>
                </a:solidFill>
                <a:latin typeface="Arial"/>
                <a:ea typeface="Arial"/>
                <a:cs typeface="Arial"/>
                <a:sym typeface="Arial"/>
              </a:defRPr>
            </a:lvl1pPr>
          </a:lstStyle>
          <a:p>
            <a:r>
              <a:rPr lang="pl-PL" dirty="0"/>
              <a:t>Przeciwciała występujące na skórze, w jamie ustnej i w błonie śluzowej pomagają chronić organizm przed atakującymi go bakteriami i wirusami. </a:t>
            </a:r>
            <a:endParaRPr dirty="0"/>
          </a:p>
        </p:txBody>
      </p:sp>
      <p:pic>
        <p:nvPicPr>
          <p:cNvPr id="306" name="image3.png" descr="Image"/>
          <p:cNvPicPr>
            <a:picLocks noChangeAspect="1"/>
          </p:cNvPicPr>
          <p:nvPr/>
        </p:nvPicPr>
        <p:blipFill>
          <a:blip r:embed="rId3"/>
          <a:stretch>
            <a:fillRect/>
          </a:stretch>
        </p:blipFill>
        <p:spPr>
          <a:xfrm>
            <a:off x="1210500" y="12365704"/>
            <a:ext cx="2711568" cy="475078"/>
          </a:xfrm>
          <a:prstGeom prst="rect">
            <a:avLst/>
          </a:prstGeom>
          <a:ln w="12700">
            <a:miter lim="400000"/>
          </a:ln>
        </p:spPr>
      </p:pic>
      <p:sp>
        <p:nvSpPr>
          <p:cNvPr id="307" name="Shape 307"/>
          <p:cNvSpPr/>
          <p:nvPr/>
        </p:nvSpPr>
        <p:spPr>
          <a:xfrm>
            <a:off x="980413" y="5253747"/>
            <a:ext cx="9825326" cy="1017911"/>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chor="ctr">
            <a:normAutofit/>
          </a:bodyPr>
          <a:lstStyle>
            <a:lvl1pPr defTabSz="2438400">
              <a:spcBef>
                <a:spcPts val="0"/>
              </a:spcBef>
              <a:defRPr sz="3800" b="1">
                <a:solidFill>
                  <a:srgbClr val="3D5751"/>
                </a:solidFill>
                <a:latin typeface="Arial"/>
                <a:ea typeface="Arial"/>
                <a:cs typeface="Arial"/>
                <a:sym typeface="Arial"/>
              </a:defRPr>
            </a:lvl1pPr>
          </a:lstStyle>
          <a:p>
            <a:r>
              <a:rPr lang="pl-PL" dirty="0"/>
              <a:t>Wrodzona ochrona organizmu</a:t>
            </a:r>
            <a:endParaRPr dirty="0"/>
          </a:p>
        </p:txBody>
      </p:sp>
      <p:grpSp>
        <p:nvGrpSpPr>
          <p:cNvPr id="310" name="Group 310"/>
          <p:cNvGrpSpPr/>
          <p:nvPr/>
        </p:nvGrpSpPr>
        <p:grpSpPr>
          <a:xfrm>
            <a:off x="14699846" y="2956090"/>
            <a:ext cx="7560774" cy="10188508"/>
            <a:chOff x="0" y="0"/>
            <a:chExt cx="7560773" cy="10188506"/>
          </a:xfrm>
        </p:grpSpPr>
        <p:pic>
          <p:nvPicPr>
            <p:cNvPr id="308" name="image15.png" descr="Image"/>
            <p:cNvPicPr>
              <a:picLocks noChangeAspect="1"/>
            </p:cNvPicPr>
            <p:nvPr/>
          </p:nvPicPr>
          <p:blipFill>
            <a:blip r:embed="rId4">
              <a:alphaModFix amt="49859"/>
            </a:blip>
            <a:stretch>
              <a:fillRect/>
            </a:stretch>
          </p:blipFill>
          <p:spPr>
            <a:xfrm>
              <a:off x="0" y="1024787"/>
              <a:ext cx="5665482" cy="8138933"/>
            </a:xfrm>
            <a:prstGeom prst="rect">
              <a:avLst/>
            </a:prstGeom>
            <a:ln w="12700" cap="flat">
              <a:noFill/>
              <a:miter lim="400000"/>
            </a:ln>
            <a:effectLst/>
          </p:spPr>
        </p:pic>
        <p:pic>
          <p:nvPicPr>
            <p:cNvPr id="309" name="image16.png" descr="Image"/>
            <p:cNvPicPr>
              <a:picLocks noChangeAspect="1"/>
            </p:cNvPicPr>
            <p:nvPr/>
          </p:nvPicPr>
          <p:blipFill>
            <a:blip r:embed="rId5"/>
            <a:stretch>
              <a:fillRect/>
            </a:stretch>
          </p:blipFill>
          <p:spPr>
            <a:xfrm>
              <a:off x="391493" y="0"/>
              <a:ext cx="7169281" cy="10188507"/>
            </a:xfrm>
            <a:prstGeom prst="rect">
              <a:avLst/>
            </a:prstGeom>
            <a:ln w="12700" cap="flat">
              <a:noFill/>
              <a:miter lim="400000"/>
            </a:ln>
            <a:effectLst/>
          </p:spPr>
        </p:pic>
      </p:grpSp>
      <p:sp>
        <p:nvSpPr>
          <p:cNvPr id="311" name="Shape 311"/>
          <p:cNvSpPr/>
          <p:nvPr/>
        </p:nvSpPr>
        <p:spPr>
          <a:xfrm>
            <a:off x="21120163" y="2888171"/>
            <a:ext cx="3339129" cy="1686667"/>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lnSpcReduction="10000"/>
          </a:bodyPr>
          <a:lstStyle/>
          <a:p>
            <a:pPr defTabSz="2438400">
              <a:spcBef>
                <a:spcPts val="0"/>
              </a:spcBef>
              <a:defRPr sz="3000">
                <a:solidFill>
                  <a:srgbClr val="535353"/>
                </a:solidFill>
                <a:latin typeface="Arial"/>
                <a:ea typeface="Arial"/>
                <a:cs typeface="Arial"/>
                <a:sym typeface="Arial"/>
              </a:defRPr>
            </a:pPr>
            <a:r>
              <a:rPr lang="pl-PL" dirty="0"/>
              <a:t>bakterie</a:t>
            </a:r>
            <a:endParaRPr dirty="0"/>
          </a:p>
          <a:p>
            <a:pPr defTabSz="2438400">
              <a:spcBef>
                <a:spcPts val="0"/>
              </a:spcBef>
              <a:defRPr sz="3000">
                <a:solidFill>
                  <a:srgbClr val="535353"/>
                </a:solidFill>
                <a:latin typeface="Arial"/>
                <a:ea typeface="Arial"/>
                <a:cs typeface="Arial"/>
                <a:sym typeface="Arial"/>
              </a:defRPr>
            </a:pPr>
            <a:r>
              <a:rPr lang="pl-PL" dirty="0"/>
              <a:t>pasożyty</a:t>
            </a:r>
            <a:endParaRPr dirty="0"/>
          </a:p>
          <a:p>
            <a:pPr defTabSz="2438400">
              <a:spcBef>
                <a:spcPts val="0"/>
              </a:spcBef>
              <a:defRPr sz="3000">
                <a:solidFill>
                  <a:srgbClr val="535353"/>
                </a:solidFill>
                <a:latin typeface="Arial"/>
                <a:ea typeface="Arial"/>
                <a:cs typeface="Arial"/>
                <a:sym typeface="Arial"/>
              </a:defRPr>
            </a:pPr>
            <a:r>
              <a:rPr lang="pl-PL" dirty="0"/>
              <a:t>wirusy</a:t>
            </a:r>
            <a:endParaRPr dirty="0"/>
          </a:p>
        </p:txBody>
      </p:sp>
      <p:pic>
        <p:nvPicPr>
          <p:cNvPr id="312" name="image14.png" descr="Image"/>
          <p:cNvPicPr>
            <a:picLocks noChangeAspect="1"/>
          </p:cNvPicPr>
          <p:nvPr/>
        </p:nvPicPr>
        <p:blipFill>
          <a:blip r:embed="rId6">
            <a:alphaModFix amt="9832"/>
          </a:blip>
          <a:stretch>
            <a:fillRect/>
          </a:stretch>
        </p:blipFill>
        <p:spPr>
          <a:xfrm rot="20110104" flipH="1">
            <a:off x="959666" y="7306495"/>
            <a:ext cx="10724112" cy="11606339"/>
          </a:xfrm>
          <a:prstGeom prst="rect">
            <a:avLst/>
          </a:pr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ctrTitle"/>
          </p:nvPr>
        </p:nvSpPr>
        <p:spPr>
          <a:xfrm>
            <a:off x="987708" y="695383"/>
            <a:ext cx="22134413" cy="3485382"/>
          </a:xfrm>
          <a:prstGeom prst="rect">
            <a:avLst/>
          </a:prstGeom>
        </p:spPr>
        <p:txBody>
          <a:bodyPr lIns="243798" tIns="243798" rIns="243798" bIns="243798" anchor="t"/>
          <a:lstStyle/>
          <a:p>
            <a:pPr defTabSz="2340862">
              <a:lnSpc>
                <a:spcPct val="90000"/>
              </a:lnSpc>
              <a:defRPr sz="9600" spc="0">
                <a:solidFill>
                  <a:srgbClr val="8AA99C"/>
                </a:solidFill>
                <a:latin typeface="Arial"/>
                <a:ea typeface="Arial"/>
                <a:cs typeface="Arial"/>
                <a:sym typeface="Arial"/>
              </a:defRPr>
            </a:pPr>
            <a:r>
              <a:rPr lang="pl-PL" dirty="0"/>
              <a:t>Drugi poziom systemu </a:t>
            </a:r>
            <a:br>
              <a:rPr lang="pl-PL" dirty="0"/>
            </a:br>
            <a:r>
              <a:rPr lang="pl-PL" dirty="0"/>
              <a:t>ochrony organizmu</a:t>
            </a:r>
            <a:endParaRPr dirty="0">
              <a:solidFill>
                <a:srgbClr val="3D5751"/>
              </a:solidFill>
            </a:endParaRPr>
          </a:p>
        </p:txBody>
      </p:sp>
      <p:sp>
        <p:nvSpPr>
          <p:cNvPr id="317" name="Shape 317"/>
          <p:cNvSpPr/>
          <p:nvPr/>
        </p:nvSpPr>
        <p:spPr>
          <a:xfrm>
            <a:off x="1021602" y="5224833"/>
            <a:ext cx="13515840" cy="3520498"/>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a:bodyPr>
          <a:lstStyle>
            <a:lvl1pPr defTabSz="2438400">
              <a:lnSpc>
                <a:spcPct val="115000"/>
              </a:lnSpc>
              <a:spcBef>
                <a:spcPts val="0"/>
              </a:spcBef>
              <a:defRPr sz="3800" spc="0">
                <a:solidFill>
                  <a:srgbClr val="595959"/>
                </a:solidFill>
                <a:latin typeface="Arial"/>
                <a:ea typeface="Arial"/>
                <a:cs typeface="Arial"/>
                <a:sym typeface="Arial"/>
              </a:defRPr>
            </a:lvl1pPr>
          </a:lstStyle>
          <a:p>
            <a:r>
              <a:rPr lang="pl-PL" dirty="0"/>
              <a:t>Komórki układu immunologicznego </a:t>
            </a:r>
            <a:r>
              <a:rPr dirty="0"/>
              <a:t>(</a:t>
            </a:r>
            <a:r>
              <a:rPr lang="pl-PL" dirty="0"/>
              <a:t>Limfocyty T</a:t>
            </a:r>
            <a:r>
              <a:rPr dirty="0"/>
              <a:t> </a:t>
            </a:r>
            <a:r>
              <a:rPr lang="pl-PL" dirty="0"/>
              <a:t>i makrofagi</a:t>
            </a:r>
            <a:r>
              <a:rPr dirty="0"/>
              <a:t>) </a:t>
            </a:r>
            <a:r>
              <a:rPr lang="pl-PL" dirty="0"/>
              <a:t>zapobiegają rozmnażaniu się patogenów</a:t>
            </a:r>
            <a:r>
              <a:rPr dirty="0"/>
              <a:t>, </a:t>
            </a:r>
            <a:r>
              <a:rPr lang="pl-PL" dirty="0"/>
              <a:t>wytwarzając interferony, czyli broń umożliwiającą walkę z bakteriami, pasożytami i wirusami. </a:t>
            </a:r>
            <a:endParaRPr dirty="0"/>
          </a:p>
        </p:txBody>
      </p:sp>
      <p:sp>
        <p:nvSpPr>
          <p:cNvPr id="318" name="Shape 318"/>
          <p:cNvSpPr/>
          <p:nvPr/>
        </p:nvSpPr>
        <p:spPr>
          <a:xfrm>
            <a:off x="1038411" y="9789398"/>
            <a:ext cx="10978936" cy="1896335"/>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ormAutofit fontScale="92500" lnSpcReduction="10000"/>
          </a:bodyPr>
          <a:lstStyle/>
          <a:p>
            <a:pPr defTabSz="2438400">
              <a:lnSpc>
                <a:spcPct val="115000"/>
              </a:lnSpc>
              <a:spcBef>
                <a:spcPts val="0"/>
              </a:spcBef>
              <a:defRPr sz="3000" b="1">
                <a:solidFill>
                  <a:srgbClr val="3E5953"/>
                </a:solidFill>
                <a:latin typeface="Arial"/>
                <a:ea typeface="Arial"/>
                <a:cs typeface="Arial"/>
                <a:sym typeface="Arial"/>
              </a:defRPr>
            </a:pPr>
            <a:r>
              <a:rPr lang="pl-PL" dirty="0"/>
              <a:t>Interferony zaczynają funkcjonować już podczas pierwszych symptomów choroby, walcząc z infekcją do momentu, kiedy do ataku przystępują przeciwciała</a:t>
            </a:r>
            <a:r>
              <a:rPr dirty="0"/>
              <a:t>. </a:t>
            </a:r>
          </a:p>
        </p:txBody>
      </p:sp>
      <p:pic>
        <p:nvPicPr>
          <p:cNvPr id="319" name="image3.png" descr="Image"/>
          <p:cNvPicPr>
            <a:picLocks noChangeAspect="1"/>
          </p:cNvPicPr>
          <p:nvPr/>
        </p:nvPicPr>
        <p:blipFill>
          <a:blip r:embed="rId3"/>
          <a:stretch>
            <a:fillRect/>
          </a:stretch>
        </p:blipFill>
        <p:spPr>
          <a:xfrm>
            <a:off x="1210500" y="12365704"/>
            <a:ext cx="2711568" cy="475078"/>
          </a:xfrm>
          <a:prstGeom prst="rect">
            <a:avLst/>
          </a:prstGeom>
          <a:ln w="12700">
            <a:miter lim="400000"/>
          </a:ln>
        </p:spPr>
      </p:pic>
      <p:sp>
        <p:nvSpPr>
          <p:cNvPr id="320" name="Shape 320"/>
          <p:cNvSpPr/>
          <p:nvPr/>
        </p:nvSpPr>
        <p:spPr>
          <a:xfrm>
            <a:off x="1012153" y="4300620"/>
            <a:ext cx="7573369" cy="1017911"/>
          </a:xfrm>
          <a:prstGeom prst="rect">
            <a:avLst/>
          </a:prstGeom>
          <a:ln w="12700">
            <a:miter lim="400000"/>
          </a:ln>
          <a:extLst>
            <a:ext uri="{C572A759-6A51-4108-AA02-DFA0A04FC94B}">
              <ma14:wrappingTextBoxFlag xmlns="" xmlns:ma14="http://schemas.microsoft.com/office/mac/drawingml/2011/main" val="1"/>
            </a:ext>
          </a:extLst>
        </p:spPr>
        <p:txBody>
          <a:bodyPr lIns="243798" tIns="243798" rIns="243798" bIns="243798" anchor="ctr">
            <a:normAutofit/>
          </a:bodyPr>
          <a:lstStyle>
            <a:lvl1pPr defTabSz="2438400">
              <a:spcBef>
                <a:spcPts val="0"/>
              </a:spcBef>
              <a:defRPr sz="3800" b="1">
                <a:solidFill>
                  <a:srgbClr val="3D5751"/>
                </a:solidFill>
                <a:latin typeface="Arial"/>
                <a:ea typeface="Arial"/>
                <a:cs typeface="Arial"/>
                <a:sym typeface="Arial"/>
              </a:defRPr>
            </a:lvl1pPr>
          </a:lstStyle>
          <a:p>
            <a:r>
              <a:rPr lang="pl-PL" dirty="0"/>
              <a:t>Odporność miejscowa</a:t>
            </a:r>
            <a:endParaRPr dirty="0"/>
          </a:p>
        </p:txBody>
      </p:sp>
      <p:grpSp>
        <p:nvGrpSpPr>
          <p:cNvPr id="329" name="Group 329"/>
          <p:cNvGrpSpPr/>
          <p:nvPr/>
        </p:nvGrpSpPr>
        <p:grpSpPr>
          <a:xfrm>
            <a:off x="14966618" y="1858034"/>
            <a:ext cx="10182327" cy="11427312"/>
            <a:chOff x="0" y="-1199410"/>
            <a:chExt cx="10182325" cy="11427310"/>
          </a:xfrm>
        </p:grpSpPr>
        <p:pic>
          <p:nvPicPr>
            <p:cNvPr id="321" name="pasted-image.pdf"/>
            <p:cNvPicPr>
              <a:picLocks noChangeAspect="1"/>
            </p:cNvPicPr>
            <p:nvPr/>
          </p:nvPicPr>
          <p:blipFill>
            <a:blip r:embed="rId4"/>
            <a:stretch>
              <a:fillRect/>
            </a:stretch>
          </p:blipFill>
          <p:spPr>
            <a:xfrm>
              <a:off x="0" y="507230"/>
              <a:ext cx="10182326" cy="9720671"/>
            </a:xfrm>
            <a:prstGeom prst="rect">
              <a:avLst/>
            </a:prstGeom>
            <a:ln w="12700" cap="flat">
              <a:noFill/>
              <a:miter lim="400000"/>
            </a:ln>
            <a:effectLst/>
          </p:spPr>
        </p:pic>
        <p:pic>
          <p:nvPicPr>
            <p:cNvPr id="322" name="pasted-image.pdf"/>
            <p:cNvPicPr>
              <a:picLocks noChangeAspect="1"/>
            </p:cNvPicPr>
            <p:nvPr/>
          </p:nvPicPr>
          <p:blipFill>
            <a:blip r:embed="rId5"/>
            <a:stretch>
              <a:fillRect/>
            </a:stretch>
          </p:blipFill>
          <p:spPr>
            <a:xfrm>
              <a:off x="2859178" y="402285"/>
              <a:ext cx="1365259" cy="1365256"/>
            </a:xfrm>
            <a:prstGeom prst="rect">
              <a:avLst/>
            </a:prstGeom>
            <a:ln w="12700" cap="flat">
              <a:noFill/>
              <a:miter lim="400000"/>
            </a:ln>
            <a:effectLst/>
          </p:spPr>
        </p:pic>
        <p:pic>
          <p:nvPicPr>
            <p:cNvPr id="323" name="pasted-image.pdf"/>
            <p:cNvPicPr>
              <a:picLocks noChangeAspect="1"/>
            </p:cNvPicPr>
            <p:nvPr/>
          </p:nvPicPr>
          <p:blipFill>
            <a:blip r:embed="rId6"/>
            <a:stretch>
              <a:fillRect/>
            </a:stretch>
          </p:blipFill>
          <p:spPr>
            <a:xfrm>
              <a:off x="6451398" y="0"/>
              <a:ext cx="2169813" cy="2169826"/>
            </a:xfrm>
            <a:prstGeom prst="rect">
              <a:avLst/>
            </a:prstGeom>
            <a:ln w="12700" cap="flat">
              <a:noFill/>
              <a:miter lim="400000"/>
            </a:ln>
            <a:effectLst/>
          </p:spPr>
        </p:pic>
        <p:pic>
          <p:nvPicPr>
            <p:cNvPr id="324" name="pasted-image.pdf"/>
            <p:cNvPicPr>
              <a:picLocks noChangeAspect="1"/>
            </p:cNvPicPr>
            <p:nvPr/>
          </p:nvPicPr>
          <p:blipFill>
            <a:blip r:embed="rId5"/>
            <a:stretch>
              <a:fillRect/>
            </a:stretch>
          </p:blipFill>
          <p:spPr>
            <a:xfrm>
              <a:off x="6617722" y="8461933"/>
              <a:ext cx="1365259" cy="1365257"/>
            </a:xfrm>
            <a:prstGeom prst="rect">
              <a:avLst/>
            </a:prstGeom>
            <a:ln w="12700" cap="flat">
              <a:noFill/>
              <a:miter lim="400000"/>
            </a:ln>
            <a:effectLst/>
          </p:spPr>
        </p:pic>
        <p:sp>
          <p:nvSpPr>
            <p:cNvPr id="325" name="Shape 325"/>
            <p:cNvSpPr/>
            <p:nvPr/>
          </p:nvSpPr>
          <p:spPr>
            <a:xfrm>
              <a:off x="1603175" y="4995228"/>
              <a:ext cx="4854486" cy="10968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43798" tIns="243798" rIns="243798" bIns="243798" numCol="1" anchor="t">
              <a:normAutofit lnSpcReduction="10000"/>
            </a:bodyPr>
            <a:lstStyle>
              <a:lvl1pPr defTabSz="2438400">
                <a:lnSpc>
                  <a:spcPct val="115000"/>
                </a:lnSpc>
                <a:spcBef>
                  <a:spcPts val="0"/>
                </a:spcBef>
                <a:defRPr sz="3500" b="1">
                  <a:solidFill>
                    <a:srgbClr val="3E5953"/>
                  </a:solidFill>
                  <a:latin typeface="Arial"/>
                  <a:ea typeface="Arial"/>
                  <a:cs typeface="Arial"/>
                  <a:sym typeface="Arial"/>
                </a:defRPr>
              </a:lvl1pPr>
            </a:lstStyle>
            <a:p>
              <a:r>
                <a:rPr lang="pl-PL" dirty="0"/>
                <a:t>Limfocyty T</a:t>
              </a:r>
              <a:endParaRPr dirty="0"/>
            </a:p>
          </p:txBody>
        </p:sp>
        <p:sp>
          <p:nvSpPr>
            <p:cNvPr id="326" name="Shape 326"/>
            <p:cNvSpPr/>
            <p:nvPr/>
          </p:nvSpPr>
          <p:spPr>
            <a:xfrm>
              <a:off x="3789271" y="-1199411"/>
              <a:ext cx="3733236" cy="101397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43798" tIns="243798" rIns="243798" bIns="243798" numCol="1" anchor="t">
              <a:normAutofit/>
            </a:bodyPr>
            <a:lstStyle>
              <a:lvl1pPr defTabSz="2438400">
                <a:lnSpc>
                  <a:spcPct val="115000"/>
                </a:lnSpc>
                <a:spcBef>
                  <a:spcPts val="0"/>
                </a:spcBef>
                <a:defRPr sz="3000">
                  <a:solidFill>
                    <a:srgbClr val="535353"/>
                  </a:solidFill>
                  <a:latin typeface="Arial"/>
                  <a:ea typeface="Arial"/>
                  <a:cs typeface="Arial"/>
                  <a:sym typeface="Arial"/>
                </a:defRPr>
              </a:lvl1pPr>
            </a:lstStyle>
            <a:p>
              <a:r>
                <a:rPr dirty="0"/>
                <a:t> </a:t>
              </a:r>
              <a:r>
                <a:rPr lang="pl-PL" dirty="0"/>
                <a:t>interferon</a:t>
              </a:r>
              <a:endParaRPr dirty="0"/>
            </a:p>
          </p:txBody>
        </p:sp>
        <p:sp>
          <p:nvSpPr>
            <p:cNvPr id="327" name="Shape 327"/>
            <p:cNvSpPr/>
            <p:nvPr/>
          </p:nvSpPr>
          <p:spPr>
            <a:xfrm>
              <a:off x="4174621" y="142043"/>
              <a:ext cx="3733236" cy="1885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43798" tIns="243798" rIns="243798" bIns="243798" numCol="1" anchor="t">
              <a:normAutofit/>
            </a:bodyPr>
            <a:lstStyle/>
            <a:p>
              <a:pPr defTabSz="2438400">
                <a:spcBef>
                  <a:spcPts val="0"/>
                </a:spcBef>
                <a:defRPr sz="3000">
                  <a:solidFill>
                    <a:srgbClr val="535353"/>
                  </a:solidFill>
                  <a:latin typeface="Arial"/>
                  <a:ea typeface="Arial"/>
                  <a:cs typeface="Arial"/>
                  <a:sym typeface="Arial"/>
                </a:defRPr>
              </a:pPr>
              <a:r>
                <a:rPr lang="pl-PL" dirty="0"/>
                <a:t>bakterie</a:t>
              </a:r>
              <a:endParaRPr dirty="0"/>
            </a:p>
            <a:p>
              <a:pPr defTabSz="2438400">
                <a:spcBef>
                  <a:spcPts val="0"/>
                </a:spcBef>
                <a:defRPr sz="3000">
                  <a:solidFill>
                    <a:srgbClr val="535353"/>
                  </a:solidFill>
                  <a:latin typeface="Arial"/>
                  <a:ea typeface="Arial"/>
                  <a:cs typeface="Arial"/>
                  <a:sym typeface="Arial"/>
                </a:defRPr>
              </a:pPr>
              <a:r>
                <a:rPr lang="pl-PL" dirty="0"/>
                <a:t>pasożyty</a:t>
              </a:r>
              <a:endParaRPr dirty="0"/>
            </a:p>
            <a:p>
              <a:pPr defTabSz="2438400">
                <a:spcBef>
                  <a:spcPts val="0"/>
                </a:spcBef>
                <a:defRPr sz="3000">
                  <a:solidFill>
                    <a:srgbClr val="535353"/>
                  </a:solidFill>
                  <a:latin typeface="Arial"/>
                  <a:ea typeface="Arial"/>
                  <a:cs typeface="Arial"/>
                  <a:sym typeface="Arial"/>
                </a:defRPr>
              </a:pPr>
              <a:r>
                <a:rPr lang="pl-PL" dirty="0"/>
                <a:t>wirusy</a:t>
              </a:r>
              <a:endParaRPr dirty="0"/>
            </a:p>
          </p:txBody>
        </p:sp>
        <p:pic>
          <p:nvPicPr>
            <p:cNvPr id="328" name="pasted-image.pdf"/>
            <p:cNvPicPr>
              <a:picLocks noChangeAspect="1"/>
            </p:cNvPicPr>
            <p:nvPr/>
          </p:nvPicPr>
          <p:blipFill>
            <a:blip r:embed="rId7"/>
            <a:stretch>
              <a:fillRect/>
            </a:stretch>
          </p:blipFill>
          <p:spPr>
            <a:xfrm>
              <a:off x="3087457" y="-1042928"/>
              <a:ext cx="746795" cy="729410"/>
            </a:xfrm>
            <a:prstGeom prst="rect">
              <a:avLst/>
            </a:prstGeom>
            <a:ln w="12700" cap="flat">
              <a:noFill/>
              <a:miter lim="400000"/>
            </a:ln>
            <a:effectLst/>
          </p:spPr>
        </p:pic>
      </p:grpSp>
    </p:spTree>
  </p:cSld>
  <p:clrMapOvr>
    <a:masterClrMapping/>
  </p:clrMapOvr>
  <p:transition spd="slow"/>
</p:sld>
</file>

<file path=ppt/theme/theme1.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7"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1074</TotalTime>
  <Words>3448</Words>
  <Application>Microsoft Office PowerPoint</Application>
  <PresentationFormat>Niestandardowy</PresentationFormat>
  <Paragraphs>425</Paragraphs>
  <Slides>35</Slides>
  <Notes>31</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35</vt:i4>
      </vt:variant>
    </vt:vector>
  </HeadingPairs>
  <TitlesOfParts>
    <vt:vector size="43" baseType="lpstr">
      <vt:lpstr>Arial</vt:lpstr>
      <vt:lpstr>Arial Black</vt:lpstr>
      <vt:lpstr>Gilroy Extrabold</vt:lpstr>
      <vt:lpstr>Gilroy Medium</vt:lpstr>
      <vt:lpstr>Helvetica Neue</vt:lpstr>
      <vt:lpstr>Helvetica Neue Medium</vt:lpstr>
      <vt:lpstr>Proxima Nova Semibold</vt:lpstr>
      <vt:lpstr>21_BasicWhite</vt:lpstr>
      <vt:lpstr>PHYTOVIRON</vt:lpstr>
      <vt:lpstr>Prezentacja programu PowerPoint</vt:lpstr>
      <vt:lpstr>Prezentacja programu PowerPoint</vt:lpstr>
      <vt:lpstr>Prezentacja programu PowerPoint</vt:lpstr>
      <vt:lpstr>Prezentacja programu PowerPoint</vt:lpstr>
      <vt:lpstr>Prezentacja programu PowerPoint</vt:lpstr>
      <vt:lpstr>Układ immunologiczny chroni  organizm człowieka przed  patogenami. </vt:lpstr>
      <vt:lpstr>Pierwszy poziom systemu  ochrony organizmu</vt:lpstr>
      <vt:lpstr>Drugi poziom systemu  ochrony organizmu</vt:lpstr>
      <vt:lpstr>Trzeci poziom systemu  ochrony organizmu</vt:lpstr>
      <vt:lpstr>Если иммунитет ослаблен, то организм не справляется с атакой патогенов, и мы заболеваем </vt:lpstr>
      <vt:lpstr>Czynniki wpływające na osłabienie odporności</vt:lpstr>
      <vt:lpstr>Prezentacja programu PowerPoint</vt:lpstr>
      <vt:lpstr>Ryzyko choroby wzrasta</vt:lpstr>
      <vt:lpstr>Kiedy ryzyko choroby wzrasta?</vt:lpstr>
      <vt:lpstr>Kompleks naturalnych roślinnych komponentów o działaniu wzmacniającym odporność organizmu</vt:lpstr>
      <vt:lpstr>Phytoviron aktywuje kluczowe systemy obrony organizmu</vt:lpstr>
      <vt:lpstr>Prezentacja programu PowerPoint</vt:lpstr>
      <vt:lpstr>Produkt doktora Duseka </vt:lpstr>
      <vt:lpstr>Prezentacja programu PowerPoint</vt:lpstr>
      <vt:lpstr>Poszukiwanie idealnej formuły</vt:lpstr>
      <vt:lpstr>21 aktywnych ekstraktów</vt:lpstr>
      <vt:lpstr>21 aktywnych ekstraktów</vt:lpstr>
      <vt:lpstr>Prezentacja programu PowerPoint</vt:lpstr>
      <vt:lpstr>Poszukiwanie  idealnej formuły</vt:lpstr>
      <vt:lpstr>Poszukiwanie  idealnej formuły</vt:lpstr>
      <vt:lpstr>Prezentacja programu PowerPoint</vt:lpstr>
      <vt:lpstr>PHYTOVIRON  Skuteczne wsparcie Twojego immunitetu</vt:lpstr>
      <vt:lpstr>Ekstrakty </vt:lpstr>
      <vt:lpstr>Ekstrakty</vt:lpstr>
      <vt:lpstr>Ekstrakty</vt:lpstr>
      <vt:lpstr>Ekstrakty</vt:lpstr>
      <vt:lpstr>Prezentacja programu PowerPoint</vt:lpstr>
      <vt:lpstr>Zastosowanie</vt:lpstr>
      <vt:lpstr>PHYTOVIRON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PHYTOVIRON</dc:title>
  <dc:creator>Michalina Popczyk</dc:creator>
  <cp:lastModifiedBy>Zuzanna Boruc</cp:lastModifiedBy>
  <cp:revision>81</cp:revision>
  <dcterms:modified xsi:type="dcterms:W3CDTF">2023-06-06T08:04:23Z</dcterms:modified>
</cp:coreProperties>
</file>